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76"/>
  </p:notesMasterIdLst>
  <p:sldIdLst>
    <p:sldId id="256" r:id="rId3"/>
    <p:sldId id="259" r:id="rId4"/>
    <p:sldId id="338" r:id="rId5"/>
    <p:sldId id="260" r:id="rId6"/>
    <p:sldId id="258" r:id="rId7"/>
    <p:sldId id="262" r:id="rId8"/>
    <p:sldId id="264" r:id="rId9"/>
    <p:sldId id="265" r:id="rId10"/>
    <p:sldId id="266" r:id="rId11"/>
    <p:sldId id="343" r:id="rId12"/>
    <p:sldId id="271" r:id="rId13"/>
    <p:sldId id="345" r:id="rId14"/>
    <p:sldId id="268" r:id="rId15"/>
    <p:sldId id="269" r:id="rId16"/>
    <p:sldId id="353" r:id="rId17"/>
    <p:sldId id="272" r:id="rId18"/>
    <p:sldId id="273" r:id="rId19"/>
    <p:sldId id="275" r:id="rId20"/>
    <p:sldId id="276" r:id="rId21"/>
    <p:sldId id="277" r:id="rId22"/>
    <p:sldId id="278" r:id="rId23"/>
    <p:sldId id="319" r:id="rId24"/>
    <p:sldId id="320" r:id="rId25"/>
    <p:sldId id="352" r:id="rId26"/>
    <p:sldId id="349" r:id="rId27"/>
    <p:sldId id="351" r:id="rId28"/>
    <p:sldId id="279" r:id="rId29"/>
    <p:sldId id="344" r:id="rId30"/>
    <p:sldId id="280" r:id="rId31"/>
    <p:sldId id="315" r:id="rId32"/>
    <p:sldId id="317" r:id="rId33"/>
    <p:sldId id="281" r:id="rId34"/>
    <p:sldId id="326" r:id="rId35"/>
    <p:sldId id="282" r:id="rId36"/>
    <p:sldId id="283" r:id="rId37"/>
    <p:sldId id="284" r:id="rId38"/>
    <p:sldId id="327" r:id="rId39"/>
    <p:sldId id="285" r:id="rId40"/>
    <p:sldId id="286" r:id="rId41"/>
    <p:sldId id="340" r:id="rId42"/>
    <p:sldId id="287" r:id="rId43"/>
    <p:sldId id="288" r:id="rId44"/>
    <p:sldId id="318" r:id="rId45"/>
    <p:sldId id="290" r:id="rId46"/>
    <p:sldId id="323" r:id="rId47"/>
    <p:sldId id="291" r:id="rId48"/>
    <p:sldId id="292" r:id="rId49"/>
    <p:sldId id="293" r:id="rId50"/>
    <p:sldId id="294" r:id="rId51"/>
    <p:sldId id="334" r:id="rId52"/>
    <p:sldId id="335" r:id="rId53"/>
    <p:sldId id="336" r:id="rId54"/>
    <p:sldId id="295" r:id="rId55"/>
    <p:sldId id="296" r:id="rId56"/>
    <p:sldId id="297" r:id="rId57"/>
    <p:sldId id="313" r:id="rId58"/>
    <p:sldId id="298" r:id="rId59"/>
    <p:sldId id="299" r:id="rId60"/>
    <p:sldId id="300" r:id="rId61"/>
    <p:sldId id="301" r:id="rId62"/>
    <p:sldId id="303" r:id="rId63"/>
    <p:sldId id="306" r:id="rId64"/>
    <p:sldId id="307" r:id="rId65"/>
    <p:sldId id="309" r:id="rId66"/>
    <p:sldId id="302" r:id="rId67"/>
    <p:sldId id="348" r:id="rId68"/>
    <p:sldId id="310" r:id="rId69"/>
    <p:sldId id="329" r:id="rId70"/>
    <p:sldId id="330" r:id="rId71"/>
    <p:sldId id="331" r:id="rId72"/>
    <p:sldId id="333" r:id="rId73"/>
    <p:sldId id="347" r:id="rId74"/>
    <p:sldId id="311" r:id="rId75"/>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9643" autoAdjust="0"/>
  </p:normalViewPr>
  <p:slideViewPr>
    <p:cSldViewPr>
      <p:cViewPr>
        <p:scale>
          <a:sx n="73" d="100"/>
          <a:sy n="73" d="100"/>
        </p:scale>
        <p:origin x="-102" y="-13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230E8791-E581-4E45-B75A-B6825EF835AB}" type="datetime1">
              <a:rPr lang="en-US" altLang="en-US"/>
              <a:pPr>
                <a:defRPr/>
              </a:pPr>
              <a:t>6/1/2015</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EA4C55D9-CE28-40FE-A738-32DFDED78D18}" type="slidenum">
              <a:rPr lang="en-US" altLang="en-US"/>
              <a:pPr>
                <a:defRPr/>
              </a:pPr>
              <a:t>‹#›</a:t>
            </a:fld>
            <a:endParaRPr lang="en-US" altLang="en-US"/>
          </a:p>
        </p:txBody>
      </p:sp>
    </p:spTree>
    <p:extLst>
      <p:ext uri="{BB962C8B-B14F-4D97-AF65-F5344CB8AC3E}">
        <p14:creationId xmlns:p14="http://schemas.microsoft.com/office/powerpoint/2010/main" val="254964954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8852" name="Slide Number Placeholder 3"/>
          <p:cNvSpPr>
            <a:spLocks noGrp="1"/>
          </p:cNvSpPr>
          <p:nvPr>
            <p:ph type="sldNum" sz="quarter" idx="5"/>
          </p:nvPr>
        </p:nvSpPr>
        <p:spPr bwMode="auto">
          <a:noFill/>
          <a:ln>
            <a:miter lim="800000"/>
            <a:headEnd/>
            <a:tailEnd/>
          </a:ln>
        </p:spPr>
        <p:txBody>
          <a:bodyPr/>
          <a:lstStyle/>
          <a:p>
            <a:fld id="{6B3EAAE7-8E9B-42B9-AF75-9AD9C539FAAF}"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altLang="en-US" dirty="0" smtClean="0">
                <a:latin typeface="Courier" charset="0"/>
                <a:sym typeface="Courier" charset="0"/>
              </a:rPr>
              <a:t>route-server&gt;</a:t>
            </a:r>
            <a:r>
              <a:rPr lang="en-US" altLang="en-US" dirty="0" err="1" smtClean="0">
                <a:latin typeface="Courier" charset="0"/>
                <a:sym typeface="Courier" charset="0"/>
              </a:rPr>
              <a:t>sh</a:t>
            </a:r>
            <a:r>
              <a:rPr lang="en-US" altLang="en-US" dirty="0" smtClean="0">
                <a:latin typeface="Courier" charset="0"/>
                <a:sym typeface="Courier" charset="0"/>
              </a:rPr>
              <a:t> </a:t>
            </a:r>
            <a:r>
              <a:rPr lang="en-US" altLang="en-US" dirty="0" err="1" smtClean="0">
                <a:latin typeface="Courier" charset="0"/>
                <a:sym typeface="Courier" charset="0"/>
              </a:rPr>
              <a:t>ip</a:t>
            </a:r>
            <a:r>
              <a:rPr lang="en-US" altLang="en-US" dirty="0" smtClean="0">
                <a:latin typeface="Courier" charset="0"/>
                <a:sym typeface="Courier" charset="0"/>
              </a:rPr>
              <a:t> route 128.238.0.0</a:t>
            </a:r>
          </a:p>
          <a:p>
            <a:pPr eaLnBrk="1" hangingPunct="1">
              <a:defRPr/>
            </a:pPr>
            <a:r>
              <a:rPr lang="en-US" altLang="en-US" dirty="0" smtClean="0">
                <a:latin typeface="Courier" charset="0"/>
                <a:sym typeface="Courier" charset="0"/>
              </a:rPr>
              <a:t>Routing entry for 128.238.0.0/16</a:t>
            </a:r>
          </a:p>
          <a:p>
            <a:pPr eaLnBrk="1" hangingPunct="1">
              <a:defRPr/>
            </a:pPr>
            <a:r>
              <a:rPr lang="en-US" altLang="en-US" dirty="0" smtClean="0">
                <a:latin typeface="Courier" charset="0"/>
                <a:sym typeface="Courier" charset="0"/>
              </a:rPr>
              <a:t>  Known via "</a:t>
            </a:r>
            <a:r>
              <a:rPr lang="en-US" altLang="en-US" dirty="0" err="1" smtClean="0">
                <a:latin typeface="Courier" charset="0"/>
                <a:sym typeface="Courier" charset="0"/>
              </a:rPr>
              <a:t>bgp</a:t>
            </a:r>
            <a:r>
              <a:rPr lang="en-US" altLang="en-US" dirty="0" smtClean="0">
                <a:latin typeface="Courier" charset="0"/>
                <a:sym typeface="Courier" charset="0"/>
              </a:rPr>
              <a:t> 4323", distance 200, metric 0</a:t>
            </a:r>
          </a:p>
          <a:p>
            <a:pPr eaLnBrk="1" hangingPunct="1">
              <a:defRPr/>
            </a:pPr>
            <a:r>
              <a:rPr lang="en-US" altLang="en-US" dirty="0" smtClean="0">
                <a:latin typeface="Courier" charset="0"/>
                <a:sym typeface="Courier" charset="0"/>
              </a:rPr>
              <a:t>  Tag 7018, type internal</a:t>
            </a:r>
          </a:p>
          <a:p>
            <a:pPr eaLnBrk="1" hangingPunct="1">
              <a:defRPr/>
            </a:pPr>
            <a:r>
              <a:rPr lang="en-US" altLang="en-US" dirty="0" smtClean="0">
                <a:latin typeface="Courier" charset="0"/>
                <a:sym typeface="Courier" charset="0"/>
              </a:rPr>
              <a:t>  Last update from 168.215.52.202 5d10h ago</a:t>
            </a:r>
          </a:p>
          <a:p>
            <a:pPr eaLnBrk="1" hangingPunct="1">
              <a:defRPr/>
            </a:pPr>
            <a:r>
              <a:rPr lang="en-US" altLang="en-US" dirty="0" smtClean="0">
                <a:latin typeface="Courier" charset="0"/>
                <a:sym typeface="Courier" charset="0"/>
              </a:rPr>
              <a:t>  Routing Descriptor Blocks:</a:t>
            </a:r>
          </a:p>
          <a:p>
            <a:pPr eaLnBrk="1" hangingPunct="1">
              <a:defRPr/>
            </a:pPr>
            <a:r>
              <a:rPr lang="en-US" altLang="en-US" dirty="0" smtClean="0">
                <a:latin typeface="Courier" charset="0"/>
                <a:sym typeface="Courier" charset="0"/>
              </a:rPr>
              <a:t>  * 168.215.52.202, from 168.215.52.203, 5d10h ago</a:t>
            </a:r>
          </a:p>
          <a:p>
            <a:pPr eaLnBrk="1" hangingPunct="1">
              <a:defRPr/>
            </a:pPr>
            <a:r>
              <a:rPr lang="en-US" altLang="en-US" dirty="0" smtClean="0">
                <a:latin typeface="Courier" charset="0"/>
                <a:sym typeface="Courier" charset="0"/>
              </a:rPr>
              <a:t>      Route metric is 0, traffic share count is 1</a:t>
            </a:r>
          </a:p>
          <a:p>
            <a:pPr eaLnBrk="1" hangingPunct="1">
              <a:defRPr/>
            </a:pPr>
            <a:r>
              <a:rPr lang="en-US" altLang="en-US" dirty="0" smtClean="0">
                <a:latin typeface="Courier" charset="0"/>
                <a:sym typeface="Courier" charset="0"/>
              </a:rPr>
              <a:t>      AS Hops 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route-server&gt;</a:t>
            </a:r>
            <a:r>
              <a:rPr lang="en-US" altLang="en-US" dirty="0" err="1" smtClean="0">
                <a:latin typeface="Courier" charset="0"/>
                <a:sym typeface="Courier" charset="0"/>
              </a:rPr>
              <a:t>tracert</a:t>
            </a:r>
            <a:r>
              <a:rPr lang="en-US" altLang="en-US" dirty="0" smtClean="0">
                <a:latin typeface="Courier" charset="0"/>
                <a:sym typeface="Courier" charset="0"/>
              </a:rPr>
              <a:t> 128.238.2.92</a:t>
            </a:r>
          </a:p>
          <a:p>
            <a:pPr eaLnBrk="1" hangingPunct="1">
              <a:defRPr/>
            </a:pPr>
            <a:r>
              <a:rPr lang="en-US" altLang="en-US" dirty="0" smtClean="0">
                <a:latin typeface="Courier" charset="0"/>
                <a:sym typeface="Courier" charset="0"/>
              </a:rPr>
              <a:t>                   ^</a:t>
            </a:r>
          </a:p>
          <a:p>
            <a:pPr eaLnBrk="1" hangingPunct="1">
              <a:defRPr/>
            </a:pPr>
            <a:r>
              <a:rPr lang="en-US" altLang="en-US" dirty="0" smtClean="0">
                <a:latin typeface="Courier" charset="0"/>
                <a:sym typeface="Courier" charset="0"/>
              </a:rPr>
              <a:t>% Invalid input detected at '^' marker.</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route-server&gt;trace 128.238.2.92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Type escape sequence to abort.</a:t>
            </a:r>
          </a:p>
          <a:p>
            <a:pPr eaLnBrk="1" hangingPunct="1">
              <a:defRPr/>
            </a:pPr>
            <a:r>
              <a:rPr lang="en-US" altLang="en-US" dirty="0" smtClean="0">
                <a:latin typeface="Courier" charset="0"/>
                <a:sym typeface="Courier" charset="0"/>
              </a:rPr>
              <a:t>Tracing the route to duke.poly.edu (128.238.2.92)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 ge-0-3-0-514.dnvr.twtelecom.net (66.162.47.57) 0 </a:t>
            </a:r>
            <a:r>
              <a:rPr lang="en-US" altLang="en-US" dirty="0" err="1" smtClean="0">
                <a:latin typeface="Courier" charset="0"/>
                <a:sym typeface="Courier" charset="0"/>
              </a:rPr>
              <a:t>msec</a:t>
            </a:r>
            <a:r>
              <a:rPr lang="en-US" altLang="en-US" dirty="0" smtClean="0">
                <a:latin typeface="Courier" charset="0"/>
                <a:sym typeface="Courier" charset="0"/>
              </a:rPr>
              <a:t> 0 </a:t>
            </a:r>
            <a:r>
              <a:rPr lang="en-US" altLang="en-US" dirty="0" err="1" smtClean="0">
                <a:latin typeface="Courier" charset="0"/>
                <a:sym typeface="Courier" charset="0"/>
              </a:rPr>
              <a:t>msec</a:t>
            </a:r>
            <a:r>
              <a:rPr lang="en-US" altLang="en-US" dirty="0" smtClean="0">
                <a:latin typeface="Courier" charset="0"/>
                <a:sym typeface="Courier" charset="0"/>
              </a:rPr>
              <a:t> 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2 peer-01-so-1-0-0-0.dlfw.twtelecom.net (66.192.246.53) 16 </a:t>
            </a:r>
            <a:r>
              <a:rPr lang="en-US" altLang="en-US" dirty="0" err="1" smtClean="0">
                <a:latin typeface="Courier" charset="0"/>
                <a:sym typeface="Courier" charset="0"/>
              </a:rPr>
              <a:t>msec</a:t>
            </a:r>
            <a:r>
              <a:rPr lang="en-US" altLang="en-US" dirty="0" smtClean="0">
                <a:latin typeface="Courier" charset="0"/>
                <a:sym typeface="Courier" charset="0"/>
              </a:rPr>
              <a:t> 16 </a:t>
            </a:r>
            <a:r>
              <a:rPr lang="en-US" altLang="en-US" dirty="0" err="1" smtClean="0">
                <a:latin typeface="Courier" charset="0"/>
                <a:sym typeface="Courier" charset="0"/>
              </a:rPr>
              <a:t>msec</a:t>
            </a:r>
            <a:r>
              <a:rPr lang="en-US" altLang="en-US" dirty="0" smtClean="0">
                <a:latin typeface="Courier" charset="0"/>
                <a:sym typeface="Courier" charset="0"/>
              </a:rPr>
              <a:t> 16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3 cr2.dlstx.ip.att.net (12.122.138.18) [AS 7018]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4 cr1.attga.ip.att.net (12.122.28.173) [AS 7018]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5 cr2.wswdc.ip.att.net (12.122.1.174) [AS 7018]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6 cr2.n54ny.ip.att.net (12.122.3.37) [AS 7018]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7 gar2.nylny.ip.att.net (12.122.130.49) [AS 7018]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8 12.116.102.22 [AS 7018] 60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9 42ce7023.unknown.oainc.net (66.206.112.35) [AS 23329] 156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10 65.77.177.90 [AS 23329]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11 duke.poly.edu (128.238.2.92) [AS 23329]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12 duke.poly.edu (128.238.2.92) [AS 23329]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a:t>
            </a:r>
          </a:p>
        </p:txBody>
      </p:sp>
      <p:sp>
        <p:nvSpPr>
          <p:cNvPr id="89092" name="Slide Number Placeholder 3"/>
          <p:cNvSpPr>
            <a:spLocks noGrp="1"/>
          </p:cNvSpPr>
          <p:nvPr>
            <p:ph type="sldNum" sz="quarter" idx="5"/>
          </p:nvPr>
        </p:nvSpPr>
        <p:spPr bwMode="auto">
          <a:noFill/>
          <a:ln>
            <a:miter lim="800000"/>
            <a:headEnd/>
            <a:tailEnd/>
          </a:ln>
        </p:spPr>
        <p:txBody>
          <a:bodyPr/>
          <a:lstStyle/>
          <a:p>
            <a:fld id="{FCFED2CC-3932-4CAB-85A7-FE6D14C32467}" type="slidenum">
              <a:rPr lang="en-US" altLang="en-US"/>
              <a:pPr/>
              <a:t>12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altLang="en-US" dirty="0" smtClean="0">
                <a:latin typeface="Courier" charset="0"/>
                <a:sym typeface="Courier" charset="0"/>
              </a:rPr>
              <a:t>route-server&gt;</a:t>
            </a:r>
            <a:r>
              <a:rPr lang="en-US" altLang="en-US" dirty="0" err="1" smtClean="0">
                <a:latin typeface="Courier" charset="0"/>
                <a:sym typeface="Courier" charset="0"/>
              </a:rPr>
              <a:t>sh</a:t>
            </a:r>
            <a:r>
              <a:rPr lang="en-US" altLang="en-US" dirty="0" smtClean="0">
                <a:latin typeface="Courier" charset="0"/>
                <a:sym typeface="Courier" charset="0"/>
              </a:rPr>
              <a:t> </a:t>
            </a:r>
            <a:r>
              <a:rPr lang="en-US" altLang="en-US" dirty="0" err="1" smtClean="0">
                <a:latin typeface="Courier" charset="0"/>
                <a:sym typeface="Courier" charset="0"/>
              </a:rPr>
              <a:t>ip</a:t>
            </a:r>
            <a:r>
              <a:rPr lang="en-US" altLang="en-US" dirty="0" smtClean="0">
                <a:latin typeface="Courier" charset="0"/>
                <a:sym typeface="Courier" charset="0"/>
              </a:rPr>
              <a:t> route 128.238.0.0</a:t>
            </a:r>
          </a:p>
          <a:p>
            <a:pPr eaLnBrk="1" hangingPunct="1">
              <a:defRPr/>
            </a:pPr>
            <a:r>
              <a:rPr lang="en-US" altLang="en-US" dirty="0" smtClean="0">
                <a:latin typeface="Courier" charset="0"/>
                <a:sym typeface="Courier" charset="0"/>
              </a:rPr>
              <a:t>Routing entry for 128.238.0.0/16</a:t>
            </a:r>
          </a:p>
          <a:p>
            <a:pPr eaLnBrk="1" hangingPunct="1">
              <a:defRPr/>
            </a:pPr>
            <a:r>
              <a:rPr lang="en-US" altLang="en-US" dirty="0" smtClean="0">
                <a:latin typeface="Courier" charset="0"/>
                <a:sym typeface="Courier" charset="0"/>
              </a:rPr>
              <a:t>  Known via "</a:t>
            </a:r>
            <a:r>
              <a:rPr lang="en-US" altLang="en-US" dirty="0" err="1" smtClean="0">
                <a:latin typeface="Courier" charset="0"/>
                <a:sym typeface="Courier" charset="0"/>
              </a:rPr>
              <a:t>bgp</a:t>
            </a:r>
            <a:r>
              <a:rPr lang="en-US" altLang="en-US" dirty="0" smtClean="0">
                <a:latin typeface="Courier" charset="0"/>
                <a:sym typeface="Courier" charset="0"/>
              </a:rPr>
              <a:t> 4323", distance 200, metric 0</a:t>
            </a:r>
          </a:p>
          <a:p>
            <a:pPr eaLnBrk="1" hangingPunct="1">
              <a:defRPr/>
            </a:pPr>
            <a:r>
              <a:rPr lang="en-US" altLang="en-US" dirty="0" smtClean="0">
                <a:latin typeface="Courier" charset="0"/>
                <a:sym typeface="Courier" charset="0"/>
              </a:rPr>
              <a:t>  Tag 7018, type internal</a:t>
            </a:r>
          </a:p>
          <a:p>
            <a:pPr eaLnBrk="1" hangingPunct="1">
              <a:defRPr/>
            </a:pPr>
            <a:r>
              <a:rPr lang="en-US" altLang="en-US" dirty="0" smtClean="0">
                <a:latin typeface="Courier" charset="0"/>
                <a:sym typeface="Courier" charset="0"/>
              </a:rPr>
              <a:t>  Last update from 168.215.52.202 5d10h ago</a:t>
            </a:r>
          </a:p>
          <a:p>
            <a:pPr eaLnBrk="1" hangingPunct="1">
              <a:defRPr/>
            </a:pPr>
            <a:r>
              <a:rPr lang="en-US" altLang="en-US" dirty="0" smtClean="0">
                <a:latin typeface="Courier" charset="0"/>
                <a:sym typeface="Courier" charset="0"/>
              </a:rPr>
              <a:t>  Routing Descriptor Blocks:</a:t>
            </a:r>
          </a:p>
          <a:p>
            <a:pPr eaLnBrk="1" hangingPunct="1">
              <a:defRPr/>
            </a:pPr>
            <a:r>
              <a:rPr lang="en-US" altLang="en-US" dirty="0" smtClean="0">
                <a:latin typeface="Courier" charset="0"/>
                <a:sym typeface="Courier" charset="0"/>
              </a:rPr>
              <a:t>  * 168.215.52.202, from 168.215.52.203, 5d10h ago</a:t>
            </a:r>
          </a:p>
          <a:p>
            <a:pPr eaLnBrk="1" hangingPunct="1">
              <a:defRPr/>
            </a:pPr>
            <a:r>
              <a:rPr lang="en-US" altLang="en-US" dirty="0" smtClean="0">
                <a:latin typeface="Courier" charset="0"/>
                <a:sym typeface="Courier" charset="0"/>
              </a:rPr>
              <a:t>      Route metric is 0, traffic share count is 1</a:t>
            </a:r>
          </a:p>
          <a:p>
            <a:pPr eaLnBrk="1" hangingPunct="1">
              <a:defRPr/>
            </a:pPr>
            <a:r>
              <a:rPr lang="en-US" altLang="en-US" dirty="0" smtClean="0">
                <a:latin typeface="Courier" charset="0"/>
                <a:sym typeface="Courier" charset="0"/>
              </a:rPr>
              <a:t>      AS Hops 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route-server&gt;</a:t>
            </a:r>
            <a:r>
              <a:rPr lang="en-US" altLang="en-US" dirty="0" err="1" smtClean="0">
                <a:latin typeface="Courier" charset="0"/>
                <a:sym typeface="Courier" charset="0"/>
              </a:rPr>
              <a:t>tracert</a:t>
            </a:r>
            <a:r>
              <a:rPr lang="en-US" altLang="en-US" dirty="0" smtClean="0">
                <a:latin typeface="Courier" charset="0"/>
                <a:sym typeface="Courier" charset="0"/>
              </a:rPr>
              <a:t> 128.238.2.92</a:t>
            </a:r>
          </a:p>
          <a:p>
            <a:pPr eaLnBrk="1" hangingPunct="1">
              <a:defRPr/>
            </a:pPr>
            <a:r>
              <a:rPr lang="en-US" altLang="en-US" dirty="0" smtClean="0">
                <a:latin typeface="Courier" charset="0"/>
                <a:sym typeface="Courier" charset="0"/>
              </a:rPr>
              <a:t>                   ^</a:t>
            </a:r>
          </a:p>
          <a:p>
            <a:pPr eaLnBrk="1" hangingPunct="1">
              <a:defRPr/>
            </a:pPr>
            <a:r>
              <a:rPr lang="en-US" altLang="en-US" dirty="0" smtClean="0">
                <a:latin typeface="Courier" charset="0"/>
                <a:sym typeface="Courier" charset="0"/>
              </a:rPr>
              <a:t>% Invalid input detected at '^' marker.</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route-server&gt;trace 128.238.2.92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Type escape sequence to abort.</a:t>
            </a:r>
          </a:p>
          <a:p>
            <a:pPr eaLnBrk="1" hangingPunct="1">
              <a:defRPr/>
            </a:pPr>
            <a:r>
              <a:rPr lang="en-US" altLang="en-US" dirty="0" smtClean="0">
                <a:latin typeface="Courier" charset="0"/>
                <a:sym typeface="Courier" charset="0"/>
              </a:rPr>
              <a:t>Tracing the route to duke.poly.edu (128.238.2.92)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 ge-0-3-0-514.dnvr.twtelecom.net (66.162.47.57) 0 </a:t>
            </a:r>
            <a:r>
              <a:rPr lang="en-US" altLang="en-US" dirty="0" err="1" smtClean="0">
                <a:latin typeface="Courier" charset="0"/>
                <a:sym typeface="Courier" charset="0"/>
              </a:rPr>
              <a:t>msec</a:t>
            </a:r>
            <a:r>
              <a:rPr lang="en-US" altLang="en-US" dirty="0" smtClean="0">
                <a:latin typeface="Courier" charset="0"/>
                <a:sym typeface="Courier" charset="0"/>
              </a:rPr>
              <a:t> 0 </a:t>
            </a:r>
            <a:r>
              <a:rPr lang="en-US" altLang="en-US" dirty="0" err="1" smtClean="0">
                <a:latin typeface="Courier" charset="0"/>
                <a:sym typeface="Courier" charset="0"/>
              </a:rPr>
              <a:t>msec</a:t>
            </a:r>
            <a:r>
              <a:rPr lang="en-US" altLang="en-US" dirty="0" smtClean="0">
                <a:latin typeface="Courier" charset="0"/>
                <a:sym typeface="Courier" charset="0"/>
              </a:rPr>
              <a:t> 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2 peer-01-so-1-0-0-0.dlfw.twtelecom.net (66.192.246.53) 16 </a:t>
            </a:r>
            <a:r>
              <a:rPr lang="en-US" altLang="en-US" dirty="0" err="1" smtClean="0">
                <a:latin typeface="Courier" charset="0"/>
                <a:sym typeface="Courier" charset="0"/>
              </a:rPr>
              <a:t>msec</a:t>
            </a:r>
            <a:r>
              <a:rPr lang="en-US" altLang="en-US" dirty="0" smtClean="0">
                <a:latin typeface="Courier" charset="0"/>
                <a:sym typeface="Courier" charset="0"/>
              </a:rPr>
              <a:t> 16 </a:t>
            </a:r>
            <a:r>
              <a:rPr lang="en-US" altLang="en-US" dirty="0" err="1" smtClean="0">
                <a:latin typeface="Courier" charset="0"/>
                <a:sym typeface="Courier" charset="0"/>
              </a:rPr>
              <a:t>msec</a:t>
            </a:r>
            <a:r>
              <a:rPr lang="en-US" altLang="en-US" dirty="0" smtClean="0">
                <a:latin typeface="Courier" charset="0"/>
                <a:sym typeface="Courier" charset="0"/>
              </a:rPr>
              <a:t> 16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3 cr2.dlstx.ip.att.net (12.122.138.18) [AS 7018]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4 cr1.attga.ip.att.net (12.122.28.173) [AS 7018]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5 cr2.wswdc.ip.att.net (12.122.1.174) [AS 7018]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6 cr2.n54ny.ip.att.net (12.122.3.37) [AS 7018]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7 gar2.nylny.ip.att.net (12.122.130.49) [AS 7018]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8 12.116.102.22 [AS 7018] 60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9 42ce7023.unknown.oainc.net (66.206.112.35) [AS 23329] 156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10 65.77.177.90 [AS 23329]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11 duke.poly.edu (128.238.2.92) [AS 23329]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12 duke.poly.edu (128.238.2.92) [AS 23329]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a:t>
            </a:r>
          </a:p>
        </p:txBody>
      </p:sp>
      <p:sp>
        <p:nvSpPr>
          <p:cNvPr id="90116" name="Slide Number Placeholder 3"/>
          <p:cNvSpPr>
            <a:spLocks noGrp="1"/>
          </p:cNvSpPr>
          <p:nvPr>
            <p:ph type="sldNum" sz="quarter" idx="5"/>
          </p:nvPr>
        </p:nvSpPr>
        <p:spPr bwMode="auto">
          <a:noFill/>
          <a:ln>
            <a:miter lim="800000"/>
            <a:headEnd/>
            <a:tailEnd/>
          </a:ln>
        </p:spPr>
        <p:txBody>
          <a:bodyPr/>
          <a:lstStyle/>
          <a:p>
            <a:fld id="{CFE5D852-F3EE-47BF-96FC-EAEAA19E3C5D}" type="slidenum">
              <a:rPr lang="en-US" altLang="en-US"/>
              <a:pPr/>
              <a:t>28</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91140" name="Slide Number Placeholder 3"/>
          <p:cNvSpPr>
            <a:spLocks noGrp="1"/>
          </p:cNvSpPr>
          <p:nvPr>
            <p:ph type="sldNum" sz="quarter" idx="5"/>
          </p:nvPr>
        </p:nvSpPr>
        <p:spPr bwMode="auto">
          <a:noFill/>
          <a:ln>
            <a:miter lim="800000"/>
            <a:headEnd/>
            <a:tailEnd/>
          </a:ln>
        </p:spPr>
        <p:txBody>
          <a:bodyPr/>
          <a:lstStyle/>
          <a:p>
            <a:fld id="{ECC69927-ED44-45C9-9066-A6E41227A3E3}" type="slidenum">
              <a:rPr lang="en-US" altLang="en-US"/>
              <a:pPr/>
              <a:t>30</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DNS Cache poisioning – DNS server contains false information</a:t>
            </a:r>
          </a:p>
          <a:p>
            <a:r>
              <a:rPr lang="en-US" smtClean="0"/>
              <a:t>DNS Spoofing – third party answering DNS request</a:t>
            </a:r>
          </a:p>
          <a:p>
            <a:r>
              <a:rPr lang="en-US" smtClean="0"/>
              <a:t>Unrelated/related data attack – adding additional data</a:t>
            </a:r>
          </a:p>
          <a:p>
            <a:r>
              <a:rPr lang="en-US" smtClean="0"/>
              <a:t>DNS ID Hacking – trying to reply with the correct ID</a:t>
            </a:r>
          </a:p>
        </p:txBody>
      </p:sp>
      <p:sp>
        <p:nvSpPr>
          <p:cNvPr id="92164" name="Slide Number Placeholder 3"/>
          <p:cNvSpPr>
            <a:spLocks noGrp="1"/>
          </p:cNvSpPr>
          <p:nvPr>
            <p:ph type="sldNum" sz="quarter" idx="5"/>
          </p:nvPr>
        </p:nvSpPr>
        <p:spPr bwMode="auto">
          <a:noFill/>
          <a:ln>
            <a:miter lim="800000"/>
            <a:headEnd/>
            <a:tailEnd/>
          </a:ln>
        </p:spPr>
        <p:txBody>
          <a:bodyPr/>
          <a:lstStyle/>
          <a:p>
            <a:fld id="{B52D3F1E-C8DB-4BFB-8A0F-8F78784378BC}" type="slidenum">
              <a:rPr lang="en-US" altLang="en-US"/>
              <a:pPr/>
              <a:t>33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http://network-tools.com/</a:t>
            </a:r>
          </a:p>
        </p:txBody>
      </p:sp>
      <p:sp>
        <p:nvSpPr>
          <p:cNvPr id="93188" name="Slide Number Placeholder 3"/>
          <p:cNvSpPr>
            <a:spLocks noGrp="1"/>
          </p:cNvSpPr>
          <p:nvPr>
            <p:ph type="sldNum" sz="quarter" idx="5"/>
          </p:nvPr>
        </p:nvSpPr>
        <p:spPr bwMode="auto">
          <a:noFill/>
          <a:ln>
            <a:miter lim="800000"/>
            <a:headEnd/>
            <a:tailEnd/>
          </a:ln>
        </p:spPr>
        <p:txBody>
          <a:bodyPr/>
          <a:lstStyle/>
          <a:p>
            <a:fld id="{290957FB-044F-4779-B128-7AAB9463C048}" type="slidenum">
              <a:rPr lang="en-US" altLang="en-US"/>
              <a:pPr/>
              <a:t>34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altLang="en-US" dirty="0" smtClean="0">
                <a:latin typeface="Courier" charset="0"/>
                <a:sym typeface="Courier" charset="0"/>
              </a:rPr>
              <a:t>Routers, firewalls</a:t>
            </a:r>
          </a:p>
        </p:txBody>
      </p:sp>
      <p:sp>
        <p:nvSpPr>
          <p:cNvPr id="94212" name="Slide Number Placeholder 3"/>
          <p:cNvSpPr>
            <a:spLocks noGrp="1"/>
          </p:cNvSpPr>
          <p:nvPr>
            <p:ph type="sldNum" sz="quarter" idx="5"/>
          </p:nvPr>
        </p:nvSpPr>
        <p:spPr bwMode="auto">
          <a:noFill/>
          <a:ln>
            <a:miter lim="800000"/>
            <a:headEnd/>
            <a:tailEnd/>
          </a:ln>
        </p:spPr>
        <p:txBody>
          <a:bodyPr/>
          <a:lstStyle/>
          <a:p>
            <a:fld id="{C111028A-A1CE-48E9-A03C-88DE5E751F36}" type="slidenum">
              <a:rPr lang="en-US" altLang="en-US"/>
              <a:pPr/>
              <a:t>37</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altLang="en-US" dirty="0" smtClean="0">
                <a:latin typeface="Courier" charset="0"/>
                <a:sym typeface="Courier" charset="0"/>
              </a:rPr>
              <a:t>Firewalls, internal routers</a:t>
            </a:r>
          </a:p>
        </p:txBody>
      </p:sp>
      <p:sp>
        <p:nvSpPr>
          <p:cNvPr id="95236" name="Slide Number Placeholder 3"/>
          <p:cNvSpPr>
            <a:spLocks noGrp="1"/>
          </p:cNvSpPr>
          <p:nvPr>
            <p:ph type="sldNum" sz="quarter" idx="5"/>
          </p:nvPr>
        </p:nvSpPr>
        <p:spPr bwMode="auto">
          <a:noFill/>
          <a:ln>
            <a:miter lim="800000"/>
            <a:headEnd/>
            <a:tailEnd/>
          </a:ln>
        </p:spPr>
        <p:txBody>
          <a:bodyPr/>
          <a:lstStyle/>
          <a:p>
            <a:fld id="{0E9896AF-E26B-4E4B-B6F8-22123D978C6E}" type="slidenum">
              <a:rPr lang="en-US" altLang="en-US"/>
              <a:pPr/>
              <a:t>39</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a:defRPr/>
            </a:pPr>
            <a:endParaRPr lang="en-US" dirty="0"/>
          </a:p>
        </p:txBody>
      </p:sp>
      <p:sp>
        <p:nvSpPr>
          <p:cNvPr id="96260" name="Slide Number Placeholder 3"/>
          <p:cNvSpPr>
            <a:spLocks noGrp="1"/>
          </p:cNvSpPr>
          <p:nvPr>
            <p:ph type="sldNum" sz="quarter" idx="5"/>
          </p:nvPr>
        </p:nvSpPr>
        <p:spPr bwMode="auto">
          <a:noFill/>
          <a:ln>
            <a:miter lim="800000"/>
            <a:headEnd/>
            <a:tailEnd/>
          </a:ln>
        </p:spPr>
        <p:txBody>
          <a:bodyPr/>
          <a:lstStyle/>
          <a:p>
            <a:fld id="{2BB8E609-B39D-406D-8351-5124C2131963}" type="slidenum">
              <a:rPr lang="en-US" altLang="en-US"/>
              <a:pPr/>
              <a:t>40</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Exposure of internal server names</a:t>
            </a:r>
          </a:p>
        </p:txBody>
      </p:sp>
      <p:sp>
        <p:nvSpPr>
          <p:cNvPr id="97284" name="Slide Number Placeholder 3"/>
          <p:cNvSpPr>
            <a:spLocks noGrp="1"/>
          </p:cNvSpPr>
          <p:nvPr>
            <p:ph type="sldNum" sz="quarter" idx="5"/>
          </p:nvPr>
        </p:nvSpPr>
        <p:spPr bwMode="auto">
          <a:noFill/>
          <a:ln>
            <a:miter lim="800000"/>
            <a:headEnd/>
            <a:tailEnd/>
          </a:ln>
        </p:spPr>
        <p:txBody>
          <a:bodyPr/>
          <a:lstStyle/>
          <a:p>
            <a:fld id="{F28DF0BE-F534-4614-9FFB-3678876CB4B7}" type="slidenum">
              <a:rPr lang="en-US" altLang="en-US"/>
              <a:pPr/>
              <a:t>43</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p>
        </p:txBody>
      </p:sp>
      <p:sp>
        <p:nvSpPr>
          <p:cNvPr id="98308" name="Slide Number Placeholder 3"/>
          <p:cNvSpPr>
            <a:spLocks noGrp="1"/>
          </p:cNvSpPr>
          <p:nvPr>
            <p:ph type="sldNum" sz="quarter" idx="5"/>
          </p:nvPr>
        </p:nvSpPr>
        <p:spPr bwMode="auto">
          <a:noFill/>
          <a:ln>
            <a:miter lim="800000"/>
            <a:headEnd/>
            <a:tailEnd/>
          </a:ln>
        </p:spPr>
        <p:txBody>
          <a:bodyPr/>
          <a:lstStyle/>
          <a:p>
            <a:fld id="{AFA3E8B2-E811-448B-9957-2A1B3EFB7BEE}" type="slidenum">
              <a:rPr lang="en-US" altLang="en-US"/>
              <a:pPr/>
              <a:t>52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Learning hacking -&gt; Learning how to think like an attacker, understand tools, and defend against attackers</a:t>
            </a:r>
          </a:p>
        </p:txBody>
      </p:sp>
      <p:sp>
        <p:nvSpPr>
          <p:cNvPr id="79876" name="Slide Number Placeholder 3"/>
          <p:cNvSpPr>
            <a:spLocks noGrp="1"/>
          </p:cNvSpPr>
          <p:nvPr>
            <p:ph type="sldNum" sz="quarter" idx="5"/>
          </p:nvPr>
        </p:nvSpPr>
        <p:spPr bwMode="auto">
          <a:noFill/>
          <a:ln>
            <a:miter lim="800000"/>
            <a:headEnd/>
            <a:tailEnd/>
          </a:ln>
        </p:spPr>
        <p:txBody>
          <a:bodyPr/>
          <a:lstStyle/>
          <a:p>
            <a:fld id="{1D5D7B25-B149-4E54-93DC-B1B7E82346B1}"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SYN -&gt; SYN/ACK,RST and ACK -&gt; RST, the port is unfiltered by any firewall type</a:t>
            </a:r>
          </a:p>
          <a:p>
            <a:r>
              <a:rPr lang="en-US" smtClean="0"/>
              <a:t>SYN -&gt; SYN/ACK, ACK -&gt; nothing, the port is statefully filtered.</a:t>
            </a:r>
          </a:p>
          <a:p>
            <a:r>
              <a:rPr lang="en-US" smtClean="0"/>
              <a:t>SYN -&gt; no SYN/ACK and no RST, ACK -&gt; RST, the port is statefully filtered</a:t>
            </a:r>
          </a:p>
          <a:p>
            <a:r>
              <a:rPr lang="en-US" smtClean="0"/>
              <a:t>When neither SYN nor ACK generates any response, the port is blocked by a specific firewall rule</a:t>
            </a:r>
          </a:p>
        </p:txBody>
      </p:sp>
      <p:sp>
        <p:nvSpPr>
          <p:cNvPr id="99332" name="Slide Number Placeholder 3"/>
          <p:cNvSpPr>
            <a:spLocks noGrp="1"/>
          </p:cNvSpPr>
          <p:nvPr>
            <p:ph type="sldNum" sz="quarter" idx="5"/>
          </p:nvPr>
        </p:nvSpPr>
        <p:spPr bwMode="auto">
          <a:noFill/>
          <a:ln>
            <a:miter lim="800000"/>
            <a:headEnd/>
            <a:tailEnd/>
          </a:ln>
        </p:spPr>
        <p:txBody>
          <a:bodyPr/>
          <a:lstStyle/>
          <a:p>
            <a:fld id="{4CB2FD7B-8A42-4FE1-8837-D149BB01E448}" type="slidenum">
              <a:rPr lang="en-US" altLang="en-US"/>
              <a:pPr/>
              <a:t>54</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56</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http://nmap.org/book/idlescan.html</a:t>
            </a:r>
          </a:p>
        </p:txBody>
      </p:sp>
      <p:sp>
        <p:nvSpPr>
          <p:cNvPr id="101380" name="Slide Number Placeholder 3"/>
          <p:cNvSpPr>
            <a:spLocks noGrp="1"/>
          </p:cNvSpPr>
          <p:nvPr>
            <p:ph type="sldNum" sz="quarter" idx="5"/>
          </p:nvPr>
        </p:nvSpPr>
        <p:spPr bwMode="auto">
          <a:noFill/>
          <a:ln>
            <a:miter lim="800000"/>
            <a:headEnd/>
            <a:tailEnd/>
          </a:ln>
        </p:spPr>
        <p:txBody>
          <a:bodyPr/>
          <a:lstStyle/>
          <a:p>
            <a:fld id="{A0A6F24F-C30E-422C-8512-A87DB15B7212}" type="slidenum">
              <a:rPr lang="en-US" altLang="en-US"/>
              <a:pPr/>
              <a:t>62</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2404" name="Slide Number Placeholder 3"/>
          <p:cNvSpPr>
            <a:spLocks noGrp="1"/>
          </p:cNvSpPr>
          <p:nvPr>
            <p:ph type="sldNum" sz="quarter" idx="5"/>
          </p:nvPr>
        </p:nvSpPr>
        <p:spPr bwMode="auto">
          <a:noFill/>
          <a:ln>
            <a:miter lim="800000"/>
            <a:headEnd/>
            <a:tailEnd/>
          </a:ln>
        </p:spPr>
        <p:txBody>
          <a:bodyPr/>
          <a:lstStyle/>
          <a:p>
            <a:fld id="{2E23844D-1171-4E88-B2B6-B0F6B1F1CD05}" type="slidenum">
              <a:rPr lang="en-US" altLang="en-US"/>
              <a:pPr/>
              <a:t>65</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3428" name="Slide Number Placeholder 3"/>
          <p:cNvSpPr>
            <a:spLocks noGrp="1"/>
          </p:cNvSpPr>
          <p:nvPr>
            <p:ph type="sldNum" sz="quarter" idx="5"/>
          </p:nvPr>
        </p:nvSpPr>
        <p:spPr bwMode="auto">
          <a:noFill/>
          <a:ln>
            <a:miter lim="800000"/>
            <a:headEnd/>
            <a:tailEnd/>
          </a:ln>
        </p:spPr>
        <p:txBody>
          <a:bodyPr/>
          <a:lstStyle/>
          <a:p>
            <a:fld id="{686CDC2B-4F50-435B-B9A2-416C89E20D68}" type="slidenum">
              <a:rPr lang="en-US" altLang="en-US"/>
              <a:pPr/>
              <a:t>66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en-US" dirty="0" smtClean="0">
                <a:latin typeface="Arial" pitchFamily="34" charset="0"/>
                <a:cs typeface="Arial" pitchFamily="34" charset="0"/>
                <a:sym typeface="Arial" pitchFamily="34" charset="0"/>
              </a:rPr>
              <a:t>Denial of Service – taking a service</a:t>
            </a:r>
            <a:r>
              <a:rPr lang="en-US" altLang="en-US" baseline="0" dirty="0" smtClean="0">
                <a:latin typeface="Arial" pitchFamily="34" charset="0"/>
                <a:cs typeface="Arial" pitchFamily="34" charset="0"/>
                <a:sym typeface="Arial" pitchFamily="34" charset="0"/>
              </a:rPr>
              <a:t> such as a website online</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Destruction of Information</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Dumpster Diving – obtaining information from the trash</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Emanation Eavesdropping – radio waves, such as BT keyboards</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Embezzlement – stealing money</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Espionage – stealing information</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Fraud – lying/deception for unlawful gain</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Information Warfare – propaganda, causing distrust of </a:t>
            </a:r>
            <a:r>
              <a:rPr lang="en-US" altLang="en-US" dirty="0" err="1" smtClean="0">
                <a:latin typeface="Arial" pitchFamily="34" charset="0"/>
                <a:cs typeface="Arial" pitchFamily="34" charset="0"/>
                <a:sym typeface="Arial" pitchFamily="34" charset="0"/>
              </a:rPr>
              <a:t>own’s</a:t>
            </a:r>
            <a:r>
              <a:rPr lang="en-US" altLang="en-US" dirty="0" smtClean="0">
                <a:latin typeface="Arial" pitchFamily="34" charset="0"/>
                <a:cs typeface="Arial" pitchFamily="34" charset="0"/>
                <a:sym typeface="Arial" pitchFamily="34" charset="0"/>
              </a:rPr>
              <a:t> systems</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Illegal Content or Material</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Malicious Code – General</a:t>
            </a:r>
            <a:r>
              <a:rPr lang="en-US" altLang="en-US" baseline="0" dirty="0" smtClean="0">
                <a:latin typeface="Arial" pitchFamily="34" charset="0"/>
                <a:cs typeface="Arial" pitchFamily="34" charset="0"/>
                <a:sym typeface="Arial" pitchFamily="34" charset="0"/>
              </a:rPr>
              <a:t> term for anything bad software</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Masquerading – Pretending to be someone</a:t>
            </a:r>
            <a:r>
              <a:rPr lang="en-US" altLang="en-US" baseline="0" dirty="0" smtClean="0">
                <a:latin typeface="Arial" pitchFamily="34" charset="0"/>
                <a:cs typeface="Arial" pitchFamily="34" charset="0"/>
                <a:sym typeface="Arial" pitchFamily="34" charset="0"/>
              </a:rPr>
              <a:t> else (person, PC, service)</a:t>
            </a:r>
            <a:endParaRPr lang="en-US" altLang="en-US" dirty="0" smtClean="0">
              <a:latin typeface="Arial" pitchFamily="34" charset="0"/>
              <a:sym typeface="Arial" pitchFamily="34" charset="0"/>
            </a:endParaRPr>
          </a:p>
          <a:p>
            <a:pPr eaLnBrk="1" hangingPunct="1"/>
            <a:r>
              <a:rPr lang="en-US" altLang="en-US" dirty="0" smtClean="0">
                <a:latin typeface="Arial" pitchFamily="34" charset="0"/>
                <a:cs typeface="Arial" pitchFamily="34" charset="0"/>
                <a:sym typeface="Arial" pitchFamily="34" charset="0"/>
              </a:rPr>
              <a:t>Social Engineering</a:t>
            </a:r>
            <a:endParaRPr lang="en-US" altLang="en-US" dirty="0" smtClean="0">
              <a:latin typeface="Arial" pitchFamily="34" charset="0"/>
              <a:sym typeface="Arial" pitchFamily="34" charset="0"/>
            </a:endParaRPr>
          </a:p>
        </p:txBody>
      </p:sp>
      <p:sp>
        <p:nvSpPr>
          <p:cNvPr id="80900" name="Slide Number Placeholder 3"/>
          <p:cNvSpPr>
            <a:spLocks noGrp="1"/>
          </p:cNvSpPr>
          <p:nvPr>
            <p:ph type="sldNum" sz="quarter" idx="5"/>
          </p:nvPr>
        </p:nvSpPr>
        <p:spPr bwMode="auto">
          <a:noFill/>
          <a:ln>
            <a:miter lim="800000"/>
            <a:headEnd/>
            <a:tailEnd/>
          </a:ln>
        </p:spPr>
        <p:txBody>
          <a:bodyPr/>
          <a:lstStyle/>
          <a:p>
            <a:fld id="{C14473D1-647B-42CD-BE57-AC6933D7F380}" type="slidenum">
              <a:rPr lang="en-US" altLang="en-US"/>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2948" name="Slide Number Placeholder 3"/>
          <p:cNvSpPr>
            <a:spLocks noGrp="1"/>
          </p:cNvSpPr>
          <p:nvPr>
            <p:ph type="sldNum" sz="quarter" idx="5"/>
          </p:nvPr>
        </p:nvSpPr>
        <p:spPr bwMode="auto">
          <a:noFill/>
          <a:ln>
            <a:miter lim="800000"/>
            <a:headEnd/>
            <a:tailEnd/>
          </a:ln>
        </p:spPr>
        <p:txBody>
          <a:bodyPr/>
          <a:lstStyle/>
          <a:p>
            <a:fld id="{8525D16A-A559-4D23-89B4-2EF2524ECFCE}" type="slidenum">
              <a:rPr lang="en-US" altLang="en-US"/>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FCRA – credit report, require consent</a:t>
            </a:r>
          </a:p>
          <a:p>
            <a:r>
              <a:rPr lang="en-US" smtClean="0"/>
              <a:t>RICO – increase penalities for mafia</a:t>
            </a:r>
          </a:p>
        </p:txBody>
      </p:sp>
      <p:sp>
        <p:nvSpPr>
          <p:cNvPr id="83972" name="Slide Number Placeholder 3"/>
          <p:cNvSpPr>
            <a:spLocks noGrp="1"/>
          </p:cNvSpPr>
          <p:nvPr>
            <p:ph type="sldNum" sz="quarter" idx="5"/>
          </p:nvPr>
        </p:nvSpPr>
        <p:spPr bwMode="auto">
          <a:noFill/>
          <a:ln>
            <a:miter lim="800000"/>
            <a:headEnd/>
            <a:tailEnd/>
          </a:ln>
        </p:spPr>
        <p:txBody>
          <a:bodyPr/>
          <a:lstStyle/>
          <a:p>
            <a:fld id="{12F010A5-1968-470C-BBC9-CD2E9412068E}" type="slidenum">
              <a:rPr lang="en-US" altLang="en-US"/>
              <a:pPr/>
              <a:t>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Privacy Act – how information can be disclosed, keep records of disclosure, minimalize data collection, limits sharing between gov’t agencies, violations</a:t>
            </a:r>
          </a:p>
          <a:p>
            <a:r>
              <a:rPr lang="en-US" smtClean="0"/>
              <a:t>FISA – amended numerous times, for surveillance of foreigners within the U.S.</a:t>
            </a:r>
          </a:p>
          <a:p>
            <a:r>
              <a:rPr lang="en-US" smtClean="0"/>
              <a:t>CFAA – accessing or using a computer without authorization, interstate</a:t>
            </a:r>
          </a:p>
          <a:p>
            <a:r>
              <a:rPr lang="en-US" smtClean="0"/>
              <a:t>CALEA – allows gov’t to tap telecommunications</a:t>
            </a:r>
          </a:p>
        </p:txBody>
      </p:sp>
      <p:sp>
        <p:nvSpPr>
          <p:cNvPr id="84996" name="Slide Number Placeholder 3"/>
          <p:cNvSpPr>
            <a:spLocks noGrp="1"/>
          </p:cNvSpPr>
          <p:nvPr>
            <p:ph type="sldNum" sz="quarter" idx="5"/>
          </p:nvPr>
        </p:nvSpPr>
        <p:spPr bwMode="auto">
          <a:noFill/>
          <a:ln>
            <a:miter lim="800000"/>
            <a:headEnd/>
            <a:tailEnd/>
          </a:ln>
        </p:spPr>
        <p:txBody>
          <a:bodyPr/>
          <a:lstStyle/>
          <a:p>
            <a:fld id="{D0AF8A7A-CB10-4E5C-A935-72780B220B5E}" type="slidenum">
              <a:rPr lang="en-US" altLang="en-US"/>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DMCA – ripping DVD, even if encryption is nominal</a:t>
            </a:r>
          </a:p>
        </p:txBody>
      </p:sp>
      <p:sp>
        <p:nvSpPr>
          <p:cNvPr id="86020" name="Slide Number Placeholder 3"/>
          <p:cNvSpPr>
            <a:spLocks noGrp="1"/>
          </p:cNvSpPr>
          <p:nvPr>
            <p:ph type="sldNum" sz="quarter" idx="5"/>
          </p:nvPr>
        </p:nvSpPr>
        <p:spPr bwMode="auto">
          <a:noFill/>
          <a:ln>
            <a:miter lim="800000"/>
            <a:headEnd/>
            <a:tailEnd/>
          </a:ln>
        </p:spPr>
        <p:txBody>
          <a:bodyPr/>
          <a:lstStyle/>
          <a:p>
            <a:fld id="{4DFDAF5F-A6AB-47A9-97F7-E1CF6AA620B6}" type="slidenum">
              <a:rPr lang="en-US" altLang="en-US"/>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UCITA –</a:t>
            </a:r>
          </a:p>
          <a:p>
            <a:r>
              <a:rPr lang="en-US" smtClean="0"/>
              <a:t>PATRIOT ACT – extend gov’t to search electronic records without warrants</a:t>
            </a:r>
          </a:p>
          <a:p>
            <a:r>
              <a:rPr lang="en-US" smtClean="0"/>
              <a:t>FISMA – forces the gov’t to do info sec</a:t>
            </a:r>
          </a:p>
        </p:txBody>
      </p:sp>
      <p:sp>
        <p:nvSpPr>
          <p:cNvPr id="87044" name="Slide Number Placeholder 3"/>
          <p:cNvSpPr>
            <a:spLocks noGrp="1"/>
          </p:cNvSpPr>
          <p:nvPr>
            <p:ph type="sldNum" sz="quarter" idx="5"/>
          </p:nvPr>
        </p:nvSpPr>
        <p:spPr bwMode="auto">
          <a:noFill/>
          <a:ln>
            <a:miter lim="800000"/>
            <a:headEnd/>
            <a:tailEnd/>
          </a:ln>
        </p:spPr>
        <p:txBody>
          <a:bodyPr/>
          <a:lstStyle/>
          <a:p>
            <a:fld id="{922E7E59-934E-4BFB-882E-AEE882E19AB2}" type="slidenum">
              <a:rPr lang="en-US" altLang="en-US"/>
              <a:pPr/>
              <a:t>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altLang="en-US" dirty="0" smtClean="0">
                <a:latin typeface="Courier" charset="0"/>
                <a:sym typeface="Courier" charset="0"/>
              </a:rPr>
              <a:t>route-server&gt;</a:t>
            </a:r>
            <a:r>
              <a:rPr lang="en-US" altLang="en-US" dirty="0" err="1" smtClean="0">
                <a:latin typeface="Courier" charset="0"/>
                <a:sym typeface="Courier" charset="0"/>
              </a:rPr>
              <a:t>sh</a:t>
            </a:r>
            <a:r>
              <a:rPr lang="en-US" altLang="en-US" dirty="0" smtClean="0">
                <a:latin typeface="Courier" charset="0"/>
                <a:sym typeface="Courier" charset="0"/>
              </a:rPr>
              <a:t> </a:t>
            </a:r>
            <a:r>
              <a:rPr lang="en-US" altLang="en-US" dirty="0" err="1" smtClean="0">
                <a:latin typeface="Courier" charset="0"/>
                <a:sym typeface="Courier" charset="0"/>
              </a:rPr>
              <a:t>ip</a:t>
            </a:r>
            <a:r>
              <a:rPr lang="en-US" altLang="en-US" dirty="0" smtClean="0">
                <a:latin typeface="Courier" charset="0"/>
                <a:sym typeface="Courier" charset="0"/>
              </a:rPr>
              <a:t> route 128.238.0.0</a:t>
            </a:r>
          </a:p>
          <a:p>
            <a:pPr eaLnBrk="1" hangingPunct="1">
              <a:defRPr/>
            </a:pPr>
            <a:r>
              <a:rPr lang="en-US" altLang="en-US" dirty="0" smtClean="0">
                <a:latin typeface="Courier" charset="0"/>
                <a:sym typeface="Courier" charset="0"/>
              </a:rPr>
              <a:t>Routing entry for 128.238.0.0/16</a:t>
            </a:r>
          </a:p>
          <a:p>
            <a:pPr eaLnBrk="1" hangingPunct="1">
              <a:defRPr/>
            </a:pPr>
            <a:r>
              <a:rPr lang="en-US" altLang="en-US" dirty="0" smtClean="0">
                <a:latin typeface="Courier" charset="0"/>
                <a:sym typeface="Courier" charset="0"/>
              </a:rPr>
              <a:t>  Known via "</a:t>
            </a:r>
            <a:r>
              <a:rPr lang="en-US" altLang="en-US" dirty="0" err="1" smtClean="0">
                <a:latin typeface="Courier" charset="0"/>
                <a:sym typeface="Courier" charset="0"/>
              </a:rPr>
              <a:t>bgp</a:t>
            </a:r>
            <a:r>
              <a:rPr lang="en-US" altLang="en-US" dirty="0" smtClean="0">
                <a:latin typeface="Courier" charset="0"/>
                <a:sym typeface="Courier" charset="0"/>
              </a:rPr>
              <a:t> 4323", distance 200, metric 0</a:t>
            </a:r>
          </a:p>
          <a:p>
            <a:pPr eaLnBrk="1" hangingPunct="1">
              <a:defRPr/>
            </a:pPr>
            <a:r>
              <a:rPr lang="en-US" altLang="en-US" dirty="0" smtClean="0">
                <a:latin typeface="Courier" charset="0"/>
                <a:sym typeface="Courier" charset="0"/>
              </a:rPr>
              <a:t>  Tag 7018, type internal</a:t>
            </a:r>
          </a:p>
          <a:p>
            <a:pPr eaLnBrk="1" hangingPunct="1">
              <a:defRPr/>
            </a:pPr>
            <a:r>
              <a:rPr lang="en-US" altLang="en-US" dirty="0" smtClean="0">
                <a:latin typeface="Courier" charset="0"/>
                <a:sym typeface="Courier" charset="0"/>
              </a:rPr>
              <a:t>  Last update from 168.215.52.202 5d10h ago</a:t>
            </a:r>
          </a:p>
          <a:p>
            <a:pPr eaLnBrk="1" hangingPunct="1">
              <a:defRPr/>
            </a:pPr>
            <a:r>
              <a:rPr lang="en-US" altLang="en-US" dirty="0" smtClean="0">
                <a:latin typeface="Courier" charset="0"/>
                <a:sym typeface="Courier" charset="0"/>
              </a:rPr>
              <a:t>  Routing Descriptor Blocks:</a:t>
            </a:r>
          </a:p>
          <a:p>
            <a:pPr eaLnBrk="1" hangingPunct="1">
              <a:defRPr/>
            </a:pPr>
            <a:r>
              <a:rPr lang="en-US" altLang="en-US" dirty="0" smtClean="0">
                <a:latin typeface="Courier" charset="0"/>
                <a:sym typeface="Courier" charset="0"/>
              </a:rPr>
              <a:t>  * 168.215.52.202, from 168.215.52.203, 5d10h ago</a:t>
            </a:r>
          </a:p>
          <a:p>
            <a:pPr eaLnBrk="1" hangingPunct="1">
              <a:defRPr/>
            </a:pPr>
            <a:r>
              <a:rPr lang="en-US" altLang="en-US" dirty="0" smtClean="0">
                <a:latin typeface="Courier" charset="0"/>
                <a:sym typeface="Courier" charset="0"/>
              </a:rPr>
              <a:t>      Route metric is 0, traffic share count is 1</a:t>
            </a:r>
          </a:p>
          <a:p>
            <a:pPr eaLnBrk="1" hangingPunct="1">
              <a:defRPr/>
            </a:pPr>
            <a:r>
              <a:rPr lang="en-US" altLang="en-US" dirty="0" smtClean="0">
                <a:latin typeface="Courier" charset="0"/>
                <a:sym typeface="Courier" charset="0"/>
              </a:rPr>
              <a:t>      AS Hops 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route-server&gt;</a:t>
            </a:r>
            <a:r>
              <a:rPr lang="en-US" altLang="en-US" dirty="0" err="1" smtClean="0">
                <a:latin typeface="Courier" charset="0"/>
                <a:sym typeface="Courier" charset="0"/>
              </a:rPr>
              <a:t>tracert</a:t>
            </a:r>
            <a:r>
              <a:rPr lang="en-US" altLang="en-US" dirty="0" smtClean="0">
                <a:latin typeface="Courier" charset="0"/>
                <a:sym typeface="Courier" charset="0"/>
              </a:rPr>
              <a:t> 128.238.2.92</a:t>
            </a:r>
          </a:p>
          <a:p>
            <a:pPr eaLnBrk="1" hangingPunct="1">
              <a:defRPr/>
            </a:pPr>
            <a:r>
              <a:rPr lang="en-US" altLang="en-US" dirty="0" smtClean="0">
                <a:latin typeface="Courier" charset="0"/>
                <a:sym typeface="Courier" charset="0"/>
              </a:rPr>
              <a:t>                   ^</a:t>
            </a:r>
          </a:p>
          <a:p>
            <a:pPr eaLnBrk="1" hangingPunct="1">
              <a:defRPr/>
            </a:pPr>
            <a:r>
              <a:rPr lang="en-US" altLang="en-US" dirty="0" smtClean="0">
                <a:latin typeface="Courier" charset="0"/>
                <a:sym typeface="Courier" charset="0"/>
              </a:rPr>
              <a:t>% Invalid input detected at '^' marker.</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route-server&gt;trace 128.238.2.92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Type escape sequence to abort.</a:t>
            </a:r>
          </a:p>
          <a:p>
            <a:pPr eaLnBrk="1" hangingPunct="1">
              <a:defRPr/>
            </a:pPr>
            <a:r>
              <a:rPr lang="en-US" altLang="en-US" dirty="0" smtClean="0">
                <a:latin typeface="Courier" charset="0"/>
                <a:sym typeface="Courier" charset="0"/>
              </a:rPr>
              <a:t>Tracing the route to duke.poly.edu (128.238.2.92)</a:t>
            </a:r>
          </a:p>
          <a:p>
            <a:pPr eaLnBrk="1" hangingPunct="1">
              <a:defRPr/>
            </a:pP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 ge-0-3-0-514.dnvr.twtelecom.net (66.162.47.57) 0 </a:t>
            </a:r>
            <a:r>
              <a:rPr lang="en-US" altLang="en-US" dirty="0" err="1" smtClean="0">
                <a:latin typeface="Courier" charset="0"/>
                <a:sym typeface="Courier" charset="0"/>
              </a:rPr>
              <a:t>msec</a:t>
            </a:r>
            <a:r>
              <a:rPr lang="en-US" altLang="en-US" dirty="0" smtClean="0">
                <a:latin typeface="Courier" charset="0"/>
                <a:sym typeface="Courier" charset="0"/>
              </a:rPr>
              <a:t> 0 </a:t>
            </a:r>
            <a:r>
              <a:rPr lang="en-US" altLang="en-US" dirty="0" err="1" smtClean="0">
                <a:latin typeface="Courier" charset="0"/>
                <a:sym typeface="Courier" charset="0"/>
              </a:rPr>
              <a:t>msec</a:t>
            </a:r>
            <a:r>
              <a:rPr lang="en-US" altLang="en-US" dirty="0" smtClean="0">
                <a:latin typeface="Courier" charset="0"/>
                <a:sym typeface="Courier" charset="0"/>
              </a:rPr>
              <a:t> 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2 peer-01-so-1-0-0-0.dlfw.twtelecom.net (66.192.246.53) 16 </a:t>
            </a:r>
            <a:r>
              <a:rPr lang="en-US" altLang="en-US" dirty="0" err="1" smtClean="0">
                <a:latin typeface="Courier" charset="0"/>
                <a:sym typeface="Courier" charset="0"/>
              </a:rPr>
              <a:t>msec</a:t>
            </a:r>
            <a:r>
              <a:rPr lang="en-US" altLang="en-US" dirty="0" smtClean="0">
                <a:latin typeface="Courier" charset="0"/>
                <a:sym typeface="Courier" charset="0"/>
              </a:rPr>
              <a:t> 16 </a:t>
            </a:r>
            <a:r>
              <a:rPr lang="en-US" altLang="en-US" dirty="0" err="1" smtClean="0">
                <a:latin typeface="Courier" charset="0"/>
                <a:sym typeface="Courier" charset="0"/>
              </a:rPr>
              <a:t>msec</a:t>
            </a:r>
            <a:r>
              <a:rPr lang="en-US" altLang="en-US" dirty="0" smtClean="0">
                <a:latin typeface="Courier" charset="0"/>
                <a:sym typeface="Courier" charset="0"/>
              </a:rPr>
              <a:t> 16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3 cr2.dlstx.ip.att.net (12.122.138.18) [AS 7018]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4 cr1.attga.ip.att.net (12.122.28.173) [AS 7018]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5 cr2.wswdc.ip.att.net (12.122.1.174) [AS 7018]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6 cr2.n54ny.ip.att.net (12.122.3.37) [AS 7018]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7 gar2.nylny.ip.att.net (12.122.130.49) [AS 7018] 52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52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8 12.116.102.22 [AS 7018] 60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9 42ce7023.unknown.oainc.net (66.206.112.35) [AS 23329] 156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10 65.77.177.90 [AS 23329] 56 </a:t>
            </a:r>
            <a:r>
              <a:rPr lang="en-US" altLang="en-US" dirty="0" err="1" smtClean="0">
                <a:latin typeface="Courier" charset="0"/>
                <a:sym typeface="Courier" charset="0"/>
              </a:rPr>
              <a:t>msec</a:t>
            </a:r>
            <a:r>
              <a:rPr lang="en-US" altLang="en-US" dirty="0" smtClean="0">
                <a:latin typeface="Courier" charset="0"/>
                <a:sym typeface="Courier" charset="0"/>
              </a:rPr>
              <a:t> 56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11 duke.poly.edu (128.238.2.92) [AS 23329]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endParaRPr lang="en-US" altLang="en-US" dirty="0" smtClean="0">
              <a:latin typeface="Courier" charset="0"/>
              <a:sym typeface="Courier" charset="0"/>
            </a:endParaRPr>
          </a:p>
          <a:p>
            <a:pPr eaLnBrk="1" hangingPunct="1">
              <a:defRPr/>
            </a:pPr>
            <a:r>
              <a:rPr lang="en-US" altLang="en-US" dirty="0" smtClean="0">
                <a:latin typeface="Courier" charset="0"/>
                <a:sym typeface="Courier" charset="0"/>
              </a:rPr>
              <a:t> 12 duke.poly.edu (128.238.2.92) [AS 23329]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60 </a:t>
            </a:r>
            <a:r>
              <a:rPr lang="en-US" altLang="en-US" dirty="0" err="1" smtClean="0">
                <a:latin typeface="Courier" charset="0"/>
                <a:sym typeface="Courier" charset="0"/>
              </a:rPr>
              <a:t>msec</a:t>
            </a:r>
            <a:r>
              <a:rPr lang="en-US" altLang="en-US" dirty="0" smtClean="0">
                <a:latin typeface="Courier" charset="0"/>
                <a:sym typeface="Courier" charset="0"/>
              </a:rPr>
              <a:t> </a:t>
            </a:r>
          </a:p>
        </p:txBody>
      </p:sp>
      <p:sp>
        <p:nvSpPr>
          <p:cNvPr id="88068" name="Slide Number Placeholder 3"/>
          <p:cNvSpPr>
            <a:spLocks noGrp="1"/>
          </p:cNvSpPr>
          <p:nvPr>
            <p:ph type="sldNum" sz="quarter" idx="5"/>
          </p:nvPr>
        </p:nvSpPr>
        <p:spPr bwMode="auto">
          <a:noFill/>
          <a:ln>
            <a:miter lim="800000"/>
            <a:headEnd/>
            <a:tailEnd/>
          </a:ln>
        </p:spPr>
        <p:txBody>
          <a:bodyPr/>
          <a:lstStyle/>
          <a:p>
            <a:fld id="{FE51283F-0E1D-466E-83F5-F5D06E6AB0E9}" type="slidenum">
              <a:rPr lang="en-US" altLang="en-US"/>
              <a:pPr/>
              <a:t>10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08A156A5-BB62-4567-B1E3-DEF865411C3B}"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30782461-B57B-4F47-ACB0-F9E4550C8BD8}"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0"/>
            <a:ext cx="2616200" cy="859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0"/>
            <a:ext cx="7696200" cy="859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8EE2BBE6-4CF7-4635-97A1-E16D64CC891B}"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38BA6606-76D9-4A20-B211-67629A54DE1D}" type="slidenum">
              <a:rPr lang="en-US" altLang="en-US"/>
              <a:pPr>
                <a:defRPr/>
              </a:pPr>
              <a:t>‹#›</a:t>
            </a:fld>
            <a:endParaRPr lang="en-US"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62385F6C-C6B8-4C71-9C99-091034D1ABBB}" type="slidenum">
              <a:rPr lang="en-US" altLang="en-US"/>
              <a:pPr>
                <a:defRPr/>
              </a:pPr>
              <a:t>‹#›</a:t>
            </a:fld>
            <a:endParaRPr lang="en-US"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4"/>
          <p:cNvSpPr txBox="1">
            <a:spLocks noGrp="1" noChangeArrowheads="1"/>
          </p:cNvSpPr>
          <p:nvPr>
            <p:ph type="sldNum" sz="quarter" idx="10"/>
          </p:nvPr>
        </p:nvSpPr>
        <p:spPr>
          <a:ln/>
        </p:spPr>
        <p:txBody>
          <a:bodyPr/>
          <a:lstStyle>
            <a:lvl1pPr>
              <a:defRPr/>
            </a:lvl1pPr>
          </a:lstStyle>
          <a:p>
            <a:pPr>
              <a:defRPr/>
            </a:pPr>
            <a:fld id="{0AA8E0F0-9A81-4730-A614-5362B4348E62}" type="slidenum">
              <a:rPr lang="en-US" altLang="en-US"/>
              <a:pPr>
                <a:defRPr/>
              </a:pPr>
              <a:t>‹#›</a:t>
            </a:fld>
            <a:endParaRPr lang="en-US"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4"/>
          <p:cNvSpPr txBox="1">
            <a:spLocks noGrp="1" noChangeArrowheads="1"/>
          </p:cNvSpPr>
          <p:nvPr>
            <p:ph type="sldNum" sz="quarter" idx="10"/>
          </p:nvPr>
        </p:nvSpPr>
        <p:spPr>
          <a:ln/>
        </p:spPr>
        <p:txBody>
          <a:bodyPr/>
          <a:lstStyle>
            <a:lvl1pPr>
              <a:defRPr/>
            </a:lvl1pPr>
          </a:lstStyle>
          <a:p>
            <a:pPr>
              <a:defRPr/>
            </a:pPr>
            <a:fld id="{2E1949F2-09FC-4549-9E7A-E9055DA809C8}" type="slidenum">
              <a:rPr lang="en-US" altLang="en-US"/>
              <a:pPr>
                <a:defRPr/>
              </a:pPr>
              <a:t>‹#›</a:t>
            </a:fld>
            <a:endParaRPr lang="en-US"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4"/>
          <p:cNvSpPr txBox="1">
            <a:spLocks noGrp="1" noChangeArrowheads="1"/>
          </p:cNvSpPr>
          <p:nvPr>
            <p:ph type="sldNum" sz="quarter" idx="10"/>
          </p:nvPr>
        </p:nvSpPr>
        <p:spPr>
          <a:ln/>
        </p:spPr>
        <p:txBody>
          <a:bodyPr/>
          <a:lstStyle>
            <a:lvl1pPr>
              <a:defRPr/>
            </a:lvl1pPr>
          </a:lstStyle>
          <a:p>
            <a:pPr>
              <a:defRPr/>
            </a:pPr>
            <a:fld id="{57042533-3C50-40CE-BE5A-134C07D11C1D}" type="slidenum">
              <a:rPr lang="en-US" altLang="en-US"/>
              <a:pPr>
                <a:defRPr/>
              </a:pPr>
              <a:t>‹#›</a:t>
            </a:fld>
            <a:endParaRPr lang="en-US"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Text Box 4"/>
          <p:cNvSpPr txBox="1">
            <a:spLocks noGrp="1" noChangeArrowheads="1"/>
          </p:cNvSpPr>
          <p:nvPr>
            <p:ph type="sldNum" sz="quarter" idx="10"/>
          </p:nvPr>
        </p:nvSpPr>
        <p:spPr>
          <a:ln/>
        </p:spPr>
        <p:txBody>
          <a:bodyPr/>
          <a:lstStyle>
            <a:lvl1pPr>
              <a:defRPr/>
            </a:lvl1pPr>
          </a:lstStyle>
          <a:p>
            <a:pPr>
              <a:defRPr/>
            </a:pPr>
            <a:fld id="{F1BE1D09-B14A-416A-B3A5-6DEE8D3717BA}" type="slidenum">
              <a:rPr lang="en-US" altLang="en-US"/>
              <a:pPr>
                <a:defRPr/>
              </a:pPr>
              <a:t>‹#›</a:t>
            </a:fld>
            <a:endParaRPr lang="en-US"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892276C-16EA-4C9B-9692-594C80E57FB0}" type="slidenum">
              <a:rPr lang="en-US" altLang="en-US"/>
              <a:pPr>
                <a:defRPr/>
              </a:pPr>
              <a:t>‹#›</a:t>
            </a:fld>
            <a:endParaRPr lang="en-US"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725DD7C2-75A6-43DE-B470-3E2D12C383A3}" type="slidenum">
              <a:rPr lang="en-US" altLang="en-US"/>
              <a:pPr>
                <a:defRPr/>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F6CFE291-FE93-4F03-AF3C-7FF954901A62}" type="slidenum">
              <a:rPr lang="en-US" altLang="en-US"/>
              <a:pPr>
                <a:defRPr/>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C514BA83-42F2-439C-BE84-8B3A0E69B381}" type="slidenum">
              <a:rPr lang="en-US" altLang="en-US"/>
              <a:pPr>
                <a:defRPr/>
              </a:pPr>
              <a:t>‹#›</a:t>
            </a:fld>
            <a:endParaRPr lang="en-US"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8F80197F-420F-494A-AF15-ED5468B0A53C}" type="slidenum">
              <a:rPr lang="en-US" altLang="en-US"/>
              <a:pPr>
                <a:defRPr/>
              </a:pPr>
              <a:t>‹#›</a:t>
            </a:fld>
            <a:endParaRPr lang="en-US"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4"/>
          <p:cNvSpPr txBox="1">
            <a:spLocks noGrp="1" noChangeArrowheads="1"/>
          </p:cNvSpPr>
          <p:nvPr>
            <p:ph type="sldNum" sz="quarter" idx="10"/>
          </p:nvPr>
        </p:nvSpPr>
        <p:spPr>
          <a:ln/>
        </p:spPr>
        <p:txBody>
          <a:bodyPr/>
          <a:lstStyle>
            <a:lvl1pPr>
              <a:defRPr/>
            </a:lvl1pPr>
          </a:lstStyle>
          <a:p>
            <a:pPr>
              <a:defRPr/>
            </a:pPr>
            <a:fld id="{8F86D19A-F4FE-426E-BB63-AA36C791D3B5}"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2CFA02A4-07B3-4DD4-8457-D342D3775740}"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356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356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94DB49A0-36E5-4C4B-80DA-F1F17970F18E}"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599D4E1D-B0FC-4846-A89A-F0C37340D9FF}"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E69BC0A2-365C-46CA-8F1E-D900F2707089}"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9A73EB4D-D1A4-48D9-B327-8422D9C284DD}"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13209CE5-CD14-4FEA-98FA-0BCA9B21E9B4}"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A7F3C165-B6D3-4D75-8961-729229E7E2EE}"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00" y="0"/>
            <a:ext cx="10464800" cy="49403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altLang="en-US" smtClean="0">
                <a:sym typeface="Gill Sans" charset="0"/>
              </a:rPr>
              <a:t>Click to edit Master title style</a:t>
            </a:r>
          </a:p>
        </p:txBody>
      </p:sp>
      <p:sp>
        <p:nvSpPr>
          <p:cNvPr id="1027" name="Rectangle 2"/>
          <p:cNvSpPr>
            <a:spLocks noGrp="1" noChangeArrowheads="1"/>
          </p:cNvSpPr>
          <p:nvPr>
            <p:ph type="body" idx="1"/>
          </p:nvPr>
        </p:nvSpPr>
        <p:spPr bwMode="auto">
          <a:xfrm>
            <a:off x="1270000" y="5029200"/>
            <a:ext cx="10464800" cy="35687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altLang="en-US" smtClean="0">
                <a:sym typeface="Gill Sans" charset="0"/>
              </a:rPr>
              <a:t>Click to edit Master text styles</a:t>
            </a:r>
          </a:p>
          <a:p>
            <a:pPr lvl="1"/>
            <a:r>
              <a:rPr lang="en-US" altLang="en-US" smtClean="0">
                <a:sym typeface="Gill Sans" charset="0"/>
              </a:rPr>
              <a:t>Second level</a:t>
            </a:r>
          </a:p>
          <a:p>
            <a:pPr lvl="2"/>
            <a:r>
              <a:rPr lang="en-US" altLang="en-US" smtClean="0">
                <a:sym typeface="Gill Sans" charset="0"/>
              </a:rPr>
              <a:t>Third level</a:t>
            </a:r>
          </a:p>
          <a:p>
            <a:pPr lvl="3"/>
            <a:r>
              <a:rPr lang="en-US" altLang="en-US" smtClean="0">
                <a:sym typeface="Gill Sans" charset="0"/>
              </a:rPr>
              <a:t>Fourth level</a:t>
            </a:r>
          </a:p>
          <a:p>
            <a:pPr lvl="4"/>
            <a:r>
              <a:rPr lang="en-US" altLang="en-US" smtClean="0">
                <a:sym typeface="Gill Sans" charset="0"/>
              </a:rPr>
              <a:t>Fifth level</a:t>
            </a:r>
          </a:p>
        </p:txBody>
      </p:sp>
      <p:sp>
        <p:nvSpPr>
          <p:cNvPr id="2" name="Text Box 3"/>
          <p:cNvSpPr txBox="1">
            <a:spLocks noGrp="1" noChangeArrowheads="1"/>
          </p:cNvSpPr>
          <p:nvPr>
            <p:ph type="sldNum" sz="quarter" idx="4"/>
          </p:nvPr>
        </p:nvSpPr>
        <p:spPr bwMode="auto">
          <a:xfrm>
            <a:off x="12598400" y="9448800"/>
            <a:ext cx="393700" cy="2921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r">
              <a:defRPr sz="1200" smtClean="0">
                <a:solidFill>
                  <a:schemeClr val="tx1"/>
                </a:solidFill>
              </a:defRPr>
            </a:lvl1pPr>
          </a:lstStyle>
          <a:p>
            <a:pPr>
              <a:defRPr/>
            </a:pPr>
            <a:fld id="{DE3C2E8E-2798-4672-AA70-509825D8A5DA}" type="slidenum">
              <a:rPr lang="en-US" altLang="en-US"/>
              <a:pPr>
                <a:defRPr/>
              </a:pPr>
              <a:t>‹#›</a:t>
            </a:fld>
            <a:endParaRPr lang="en-US" altLang="en-US"/>
          </a:p>
        </p:txBody>
      </p:sp>
      <p:pic>
        <p:nvPicPr>
          <p:cNvPr id="1029" name="Picture 3"/>
          <p:cNvPicPr>
            <a:picLocks noChangeAspect="1"/>
          </p:cNvPicPr>
          <p:nvPr userDrawn="1"/>
        </p:nvPicPr>
        <p:blipFill>
          <a:blip r:embed="rId13"/>
          <a:srcRect/>
          <a:stretch>
            <a:fillRect/>
          </a:stretch>
        </p:blipFill>
        <p:spPr bwMode="auto">
          <a:xfrm>
            <a:off x="0" y="0"/>
            <a:ext cx="6194425"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hf hdr="0" ftr="0" dt="0"/>
  <p:txStyles>
    <p:titleStyle>
      <a:lvl1pPr algn="ctr" rtl="0" eaLnBrk="0" fontAlgn="base" hangingPunct="0">
        <a:spcBef>
          <a:spcPct val="0"/>
        </a:spcBef>
        <a:spcAft>
          <a:spcPct val="0"/>
        </a:spcAft>
        <a:defRPr sz="8400" i="1">
          <a:solidFill>
            <a:schemeClr val="tx1"/>
          </a:solidFill>
          <a:latin typeface="+mj-lt"/>
          <a:ea typeface="+mj-ea"/>
          <a:cs typeface="+mj-cs"/>
          <a:sym typeface="Gill Sans" charset="0"/>
        </a:defRPr>
      </a:lvl1pPr>
      <a:lvl2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572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144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3716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288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06400" indent="5080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863600" indent="508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320800" indent="508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778000" indent="508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235200" algn="ctr" rtl="0" fontAlgn="base">
        <a:spcBef>
          <a:spcPct val="0"/>
        </a:spcBef>
        <a:spcAft>
          <a:spcPct val="0"/>
        </a:spcAft>
        <a:defRPr sz="3600">
          <a:solidFill>
            <a:schemeClr val="tx1"/>
          </a:solidFill>
          <a:latin typeface="+mn-lt"/>
          <a:ea typeface="+mn-ea"/>
          <a:cs typeface="+mn-cs"/>
          <a:sym typeface="Gill Sans" charset="0"/>
        </a:defRPr>
      </a:lvl6pPr>
      <a:lvl7pPr marL="2692400" algn="ctr" rtl="0" fontAlgn="base">
        <a:spcBef>
          <a:spcPct val="0"/>
        </a:spcBef>
        <a:spcAft>
          <a:spcPct val="0"/>
        </a:spcAft>
        <a:defRPr sz="3600">
          <a:solidFill>
            <a:schemeClr val="tx1"/>
          </a:solidFill>
          <a:latin typeface="+mn-lt"/>
          <a:ea typeface="+mn-ea"/>
          <a:cs typeface="+mn-cs"/>
          <a:sym typeface="Gill Sans" charset="0"/>
        </a:defRPr>
      </a:lvl7pPr>
      <a:lvl8pPr marL="3149600" algn="ctr" rtl="0" fontAlgn="base">
        <a:spcBef>
          <a:spcPct val="0"/>
        </a:spcBef>
        <a:spcAft>
          <a:spcPct val="0"/>
        </a:spcAft>
        <a:defRPr sz="3600">
          <a:solidFill>
            <a:schemeClr val="tx1"/>
          </a:solidFill>
          <a:latin typeface="+mn-lt"/>
          <a:ea typeface="+mn-ea"/>
          <a:cs typeface="+mn-cs"/>
          <a:sym typeface="Gill Sans" charset="0"/>
        </a:defRPr>
      </a:lvl8pPr>
      <a:lvl9pPr marL="3606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Rectangle 3"/>
          <p:cNvSpPr>
            <a:spLocks/>
          </p:cNvSpPr>
          <p:nvPr/>
        </p:nvSpPr>
        <p:spPr bwMode="auto">
          <a:xfrm>
            <a:off x="5562600" y="9505950"/>
            <a:ext cx="1917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r>
              <a:rPr lang="en-US" altLang="en-US" sz="1200" smtClean="0">
                <a:solidFill>
                  <a:schemeClr val="tx1"/>
                </a:solidFill>
              </a:rPr>
              <a:t>CS 6823 - Network Security</a:t>
            </a:r>
          </a:p>
        </p:txBody>
      </p:sp>
      <p:sp>
        <p:nvSpPr>
          <p:cNvPr id="3076" name="Text Box 4"/>
          <p:cNvSpPr txBox="1">
            <a:spLocks noGrp="1" noChangeArrowheads="1"/>
          </p:cNvSpPr>
          <p:nvPr>
            <p:ph type="sldNum" sz="quarter" idx="4"/>
          </p:nvPr>
        </p:nvSpPr>
        <p:spPr bwMode="auto">
          <a:xfrm>
            <a:off x="12598400" y="9505950"/>
            <a:ext cx="393700" cy="23495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r">
              <a:defRPr sz="1200" smtClean="0">
                <a:solidFill>
                  <a:schemeClr val="tx1"/>
                </a:solidFill>
              </a:defRPr>
            </a:lvl1pPr>
          </a:lstStyle>
          <a:p>
            <a:pPr>
              <a:defRPr/>
            </a:pPr>
            <a:fld id="{ED26F721-8193-4553-97FA-5072979A78B2}" type="slidenum">
              <a:rPr lang="en-US" altLang="en-US"/>
              <a:pPr>
                <a:defRPr/>
              </a:pPr>
              <a:t>‹#›</a:t>
            </a:fld>
            <a:endParaRPr lang="en-US" altLang="en-US"/>
          </a:p>
        </p:txBody>
      </p:sp>
      <p:pic>
        <p:nvPicPr>
          <p:cNvPr id="2052" name="Picture 3"/>
          <p:cNvPicPr>
            <a:picLocks noChangeAspect="1"/>
          </p:cNvPicPr>
          <p:nvPr userDrawn="1"/>
        </p:nvPicPr>
        <p:blipFill>
          <a:blip r:embed="rId13"/>
          <a:srcRect/>
          <a:stretch>
            <a:fillRect/>
          </a:stretch>
        </p:blipFill>
        <p:spPr bwMode="auto">
          <a:xfrm>
            <a:off x="0" y="0"/>
            <a:ext cx="6194425"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hf hdr="0" ftr="0" dt="0"/>
  <p:txStyles>
    <p:title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sec.gov"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www.allwhois.com" TargetMode="External"/><Relationship Id="rId3" Type="http://schemas.openxmlformats.org/officeDocument/2006/relationships/hyperlink" Target="http://www.ripe.net" TargetMode="External"/><Relationship Id="rId7" Type="http://schemas.openxmlformats.org/officeDocument/2006/relationships/hyperlink" Target="http://www.nic.mil" TargetMode="External"/><Relationship Id="rId2" Type="http://schemas.openxmlformats.org/officeDocument/2006/relationships/hyperlink" Target="http://www.arin.net" TargetMode="External"/><Relationship Id="rId1" Type="http://schemas.openxmlformats.org/officeDocument/2006/relationships/slideLayout" Target="../slideLayouts/slideLayout13.xml"/><Relationship Id="rId6" Type="http://schemas.openxmlformats.org/officeDocument/2006/relationships/hyperlink" Target="http://www.afrinic.net" TargetMode="External"/><Relationship Id="rId5" Type="http://schemas.openxmlformats.org/officeDocument/2006/relationships/hyperlink" Target="http://www.lacnic.net" TargetMode="External"/><Relationship Id="rId4" Type="http://schemas.openxmlformats.org/officeDocument/2006/relationships/hyperlink" Target="http://www.apnic.net" TargetMode="External"/><Relationship Id="rId9" Type="http://schemas.openxmlformats.org/officeDocument/2006/relationships/hyperlink" Target="http://www.uwhoi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insecure.org/nmap" TargetMode="Externa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5.jpeg"/><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dirty="0">
                <a:solidFill>
                  <a:schemeClr val="tx1"/>
                </a:solidFill>
              </a:rPr>
              <a:t>1</a:t>
            </a:r>
          </a:p>
        </p:txBody>
      </p:sp>
      <p:sp>
        <p:nvSpPr>
          <p:cNvPr id="3076" name="Rectangle 5"/>
          <p:cNvSpPr>
            <a:spLocks noGrp="1" noChangeArrowheads="1"/>
          </p:cNvSpPr>
          <p:nvPr>
            <p:ph type="title"/>
          </p:nvPr>
        </p:nvSpPr>
        <p:spPr/>
        <p:txBody>
          <a:bodyPr/>
          <a:lstStyle/>
          <a:p>
            <a:pPr eaLnBrk="1" hangingPunct="1"/>
            <a:r>
              <a:rPr lang="en-US" altLang="en-US" smtClean="0">
                <a:latin typeface="Arial" pitchFamily="34" charset="0"/>
                <a:cs typeface="Arial" pitchFamily="34" charset="0"/>
                <a:sym typeface="Arial" pitchFamily="34" charset="0"/>
              </a:rPr>
              <a:t>Network Security</a:t>
            </a:r>
            <a:endParaRPr lang="en-US" altLang="en-US" smtClean="0">
              <a:latin typeface="Arial" pitchFamily="34" charset="0"/>
              <a:sym typeface="Arial" pitchFamily="34" charset="0"/>
            </a:endParaRPr>
          </a:p>
        </p:txBody>
      </p:sp>
      <p:sp>
        <p:nvSpPr>
          <p:cNvPr id="3077" name="Rectangle 6"/>
          <p:cNvSpPr>
            <a:spLocks noGrp="1" noChangeArrowheads="1"/>
          </p:cNvSpPr>
          <p:nvPr>
            <p:ph type="body" idx="1"/>
          </p:nvPr>
        </p:nvSpPr>
        <p:spPr>
          <a:xfrm>
            <a:off x="1270000" y="5029200"/>
            <a:ext cx="10464800" cy="4724400"/>
          </a:xfrm>
        </p:spPr>
        <p:txBody>
          <a:bodyPr/>
          <a:lstStyle/>
          <a:p>
            <a:pPr marL="0" indent="0" eaLnBrk="1" hangingPunct="1"/>
            <a:r>
              <a:rPr lang="en-US" altLang="en-US" dirty="0" smtClean="0">
                <a:latin typeface="Arial" pitchFamily="34" charset="0"/>
                <a:cs typeface="Arial" pitchFamily="34" charset="0"/>
                <a:sym typeface="Arial" pitchFamily="34" charset="0"/>
              </a:rPr>
              <a:t>CS 6823 – Lecture 2</a:t>
            </a:r>
            <a:endParaRPr lang="en-US" altLang="en-US" dirty="0" smtClean="0">
              <a:latin typeface="Arial" pitchFamily="34" charset="0"/>
              <a:sym typeface="Arial" pitchFamily="34" charset="0"/>
            </a:endParaRPr>
          </a:p>
          <a:p>
            <a:pPr marL="0" indent="0" eaLnBrk="1" hangingPunct="1"/>
            <a:r>
              <a:rPr lang="en-US" altLang="en-US" dirty="0" smtClean="0">
                <a:latin typeface="Arial" pitchFamily="34" charset="0"/>
                <a:cs typeface="Arial" pitchFamily="34" charset="0"/>
                <a:sym typeface="Arial" pitchFamily="34" charset="0"/>
              </a:rPr>
              <a:t>Attacks - Network Recon and Scanning</a:t>
            </a:r>
            <a:endParaRPr lang="en-US" altLang="en-US" dirty="0" smtClean="0">
              <a:latin typeface="Arial" pitchFamily="34" charset="0"/>
              <a:sym typeface="Arial" pitchFamily="34" charset="0"/>
            </a:endParaRPr>
          </a:p>
          <a:p>
            <a:pPr marL="0" indent="0" eaLnBrk="1" hangingPunct="1"/>
            <a:endParaRPr lang="en-US" altLang="en-US" dirty="0" smtClean="0">
              <a:latin typeface="Arial" pitchFamily="34" charset="0"/>
              <a:sym typeface="Arial" pitchFamily="34" charset="0"/>
            </a:endParaRPr>
          </a:p>
          <a:p>
            <a:pPr marL="0" indent="0" eaLnBrk="1" hangingPunct="1"/>
            <a:r>
              <a:rPr lang="en-US" altLang="en-US" sz="2400" dirty="0" smtClean="0">
                <a:latin typeface="Arial" pitchFamily="34" charset="0"/>
                <a:cs typeface="Arial" pitchFamily="34" charset="0"/>
                <a:sym typeface="Arial" pitchFamily="34" charset="0"/>
              </a:rPr>
              <a:t>Phillip Mak</a:t>
            </a:r>
          </a:p>
          <a:p>
            <a:pPr marL="0" indent="0" eaLnBrk="1" hangingPunct="1"/>
            <a:r>
              <a:rPr lang="en-US" altLang="ja-JP" sz="2400" dirty="0" smtClean="0">
                <a:latin typeface="Arial" pitchFamily="34" charset="0"/>
                <a:cs typeface="Arial" pitchFamily="34" charset="0"/>
                <a:sym typeface="Arial" pitchFamily="34" charset="0"/>
              </a:rPr>
              <a:t>pmak@nyu.edu</a:t>
            </a:r>
            <a:endParaRPr lang="en-US" altLang="en-US" sz="24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3316" name="Rectangle 4"/>
          <p:cNvSpPr txBox="1">
            <a:spLocks noChangeArrowheads="1"/>
          </p:cNvSpPr>
          <p:nvPr/>
        </p:nvSpPr>
        <p:spPr bwMode="auto">
          <a:xfrm>
            <a:off x="254000" y="609600"/>
            <a:ext cx="12204700" cy="1192213"/>
          </a:xfrm>
          <a:prstGeom prst="rect">
            <a:avLst/>
          </a:prstGeom>
          <a:noFill/>
          <a:ln w="12700">
            <a:noFill/>
            <a:miter lim="800000"/>
            <a:headEnd/>
            <a:tailEnd/>
          </a:ln>
        </p:spPr>
        <p:txBody>
          <a:bodyPr lIns="50800" tIns="50800" rIns="50800" bIns="50800" anchor="b"/>
          <a:lstStyle/>
          <a:p>
            <a:pPr algn="l"/>
            <a:r>
              <a:rPr lang="en-US" altLang="en-US" sz="4000">
                <a:solidFill>
                  <a:schemeClr val="tx1"/>
                </a:solidFill>
                <a:latin typeface="Arial" pitchFamily="34" charset="0"/>
                <a:cs typeface="Arial" pitchFamily="34" charset="0"/>
                <a:sym typeface="Arial" pitchFamily="34" charset="0"/>
              </a:rPr>
              <a:t>Network Attack Methodology</a:t>
            </a:r>
            <a:endParaRPr lang="en-US" altLang="en-US" sz="4000">
              <a:solidFill>
                <a:schemeClr val="tx1"/>
              </a:solidFill>
              <a:latin typeface="Arial" pitchFamily="34" charset="0"/>
              <a:sym typeface="Arial" pitchFamily="34" charset="0"/>
            </a:endParaRPr>
          </a:p>
        </p:txBody>
      </p:sp>
      <p:sp>
        <p:nvSpPr>
          <p:cNvPr id="13317" name="Rectangle 5"/>
          <p:cNvSpPr txBox="1">
            <a:spLocks noChangeArrowheads="1"/>
          </p:cNvSpPr>
          <p:nvPr/>
        </p:nvSpPr>
        <p:spPr bwMode="auto">
          <a:xfrm>
            <a:off x="5588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latin typeface="Arial" pitchFamily="34" charset="0"/>
                <a:cs typeface="Arial" pitchFamily="34" charset="0"/>
                <a:sym typeface="Arial" pitchFamily="34" charset="0"/>
              </a:rPr>
              <a:t>Recon – Information gathering</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Scanning – Enumeration</a:t>
            </a:r>
          </a:p>
          <a:p>
            <a:pPr marL="228600" lvl="1" algn="l">
              <a:buClr>
                <a:srgbClr val="400080"/>
              </a:buClr>
              <a:buSzPct val="88000"/>
              <a:buFont typeface="Gill Sans" charset="0"/>
              <a:buNone/>
            </a:pPr>
            <a:r>
              <a:rPr lang="en-US" altLang="en-US" sz="3600">
                <a:solidFill>
                  <a:schemeClr val="tx1"/>
                </a:solidFill>
                <a:latin typeface="Arial" pitchFamily="34" charset="0"/>
                <a:cs typeface="Arial" pitchFamily="34" charset="0"/>
                <a:sym typeface="Arial" pitchFamily="34" charset="0"/>
              </a:rPr>
              <a:t>	Identify Hosts</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Vulnerability Identification</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Exploitation</a:t>
            </a:r>
            <a:endParaRPr lang="en-US" altLang="en-US" sz="36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Gaining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Elevating given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Application/Web level attacks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Denial of Service (DOS)</a:t>
            </a:r>
          </a:p>
          <a:p>
            <a:pPr marL="228600" lvl="1" algn="l" eaLnBrk="0" hangingPunct="0">
              <a:buClr>
                <a:srgbClr val="400080"/>
              </a:buClr>
              <a:buSzPct val="88000"/>
              <a:buFont typeface="Gill Sans" charset="0"/>
              <a:buChar char="-"/>
            </a:pPr>
            <a:endParaRPr lang="en-US" altLang="en-US" sz="2800">
              <a:solidFill>
                <a:schemeClr val="tx1"/>
              </a:solidFill>
              <a:latin typeface="Arial" pitchFamily="34" charset="0"/>
              <a:sym typeface="Arial" pitchFamily="34" charset="0"/>
            </a:endParaRPr>
          </a:p>
        </p:txBody>
      </p:sp>
      <p:sp>
        <p:nvSpPr>
          <p:cNvPr id="13318" name="Rectangle 5"/>
          <p:cNvSpPr txBox="1">
            <a:spLocks noChangeArrowheads="1"/>
          </p:cNvSpPr>
          <p:nvPr/>
        </p:nvSpPr>
        <p:spPr bwMode="auto">
          <a:xfrm>
            <a:off x="68834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Post Exploitation – </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Maintaining Access</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Removing Forensic Evidence</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Exfiltration</a:t>
            </a:r>
            <a:endParaRPr lang="en-US" altLang="en-US" sz="2800">
              <a:solidFill>
                <a:schemeClr val="tx1"/>
              </a:solidFill>
              <a:latin typeface="Arial" pitchFamily="34" charset="0"/>
              <a:ea typeface="MS PGothic" pitchFamily="34" charset="-128"/>
              <a:sym typeface="Arial" pitchFamily="34" charset="0"/>
            </a:endParaRPr>
          </a:p>
          <a:p>
            <a:pPr marL="277813" lvl="1" algn="l" eaLnBrk="0" hangingPunct="0">
              <a:buClr>
                <a:srgbClr val="400080"/>
              </a:buClr>
              <a:buSzPct val="88000"/>
              <a:buFont typeface="Gill Sans" charset="0"/>
              <a:buNone/>
            </a:pPr>
            <a:endParaRPr lang="en-US" altLang="en-US" sz="2800">
              <a:solidFill>
                <a:schemeClr val="tx1"/>
              </a:solidFill>
              <a:latin typeface="Arial" pitchFamily="34" charset="0"/>
              <a:sym typeface="Arial" pitchFamily="34" charset="0"/>
            </a:endParaRPr>
          </a:p>
        </p:txBody>
      </p:sp>
      <p:sp>
        <p:nvSpPr>
          <p:cNvPr id="12" name="Left Arrow 11"/>
          <p:cNvSpPr>
            <a:spLocks noChangeArrowheads="1"/>
          </p:cNvSpPr>
          <p:nvPr/>
        </p:nvSpPr>
        <p:spPr bwMode="auto">
          <a:xfrm>
            <a:off x="5130800" y="22098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FF0000"/>
              </a:solidFill>
            </a:endParaRPr>
          </a:p>
        </p:txBody>
      </p:sp>
      <p:sp>
        <p:nvSpPr>
          <p:cNvPr id="13" name="Left Arrow 12"/>
          <p:cNvSpPr>
            <a:spLocks noChangeArrowheads="1"/>
          </p:cNvSpPr>
          <p:nvPr/>
        </p:nvSpPr>
        <p:spPr bwMode="auto">
          <a:xfrm>
            <a:off x="5969000" y="3886200"/>
            <a:ext cx="977900" cy="484188"/>
          </a:xfrm>
          <a:prstGeom prst="leftArrow">
            <a:avLst>
              <a:gd name="adj1" fmla="val 50000"/>
              <a:gd name="adj2" fmla="val 50024"/>
            </a:avLst>
          </a:prstGeom>
          <a:solidFill>
            <a:srgbClr val="000090"/>
          </a:solidFill>
          <a:ln w="25400">
            <a:solidFill>
              <a:srgbClr val="000000"/>
            </a:solidFill>
            <a:round/>
            <a:headEnd/>
            <a:tailEnd/>
          </a:ln>
        </p:spPr>
        <p:txBody>
          <a:bodyPr/>
          <a:lstStyle/>
          <a:p>
            <a:endParaRPr lang="en-US" altLang="en-US">
              <a:solidFill>
                <a:srgbClr val="000090"/>
              </a:solidFill>
            </a:endParaRPr>
          </a:p>
        </p:txBody>
      </p:sp>
      <p:sp>
        <p:nvSpPr>
          <p:cNvPr id="14" name="TextBox 13"/>
          <p:cNvSpPr txBox="1"/>
          <p:nvPr/>
        </p:nvSpPr>
        <p:spPr>
          <a:xfrm>
            <a:off x="6121400" y="4419600"/>
            <a:ext cx="6513923" cy="830997"/>
          </a:xfrm>
          <a:prstGeom prst="rect">
            <a:avLst/>
          </a:prstGeom>
          <a:noFill/>
        </p:spPr>
        <p:txBody>
          <a:bodyPr wrap="none">
            <a:spAutoFit/>
          </a:bodyPr>
          <a:lstStyle/>
          <a:p>
            <a:pPr>
              <a:defRPr/>
            </a:pPr>
            <a:r>
              <a:rPr lang="en-US" sz="4800" b="1" dirty="0">
                <a:ln>
                  <a:solidFill>
                    <a:schemeClr val="tx1"/>
                  </a:solidFill>
                </a:ln>
                <a:solidFill>
                  <a:srgbClr val="000090"/>
                </a:solidFill>
                <a:latin typeface="Arial Black"/>
                <a:cs typeface="Arial Black"/>
              </a:rPr>
              <a:t>TODAY’S LECTURE</a:t>
            </a:r>
          </a:p>
        </p:txBody>
      </p:sp>
      <p:sp>
        <p:nvSpPr>
          <p:cNvPr id="10"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10</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1+#ppt_w/2"/>
                                          </p:val>
                                        </p:tav>
                                        <p:tav tm="100000">
                                          <p:val>
                                            <p:strVal val="#ppt_x"/>
                                          </p:val>
                                        </p:tav>
                                      </p:tavLst>
                                    </p:anim>
                                    <p:anim calcmode="lin" valueType="num">
                                      <p:cBhvr additive="base">
                                        <p:cTn id="13" dur="1000" fill="hold"/>
                                        <p:tgtEl>
                                          <p:spTgt spid="1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4339" name="Rectangle 4"/>
          <p:cNvSpPr>
            <a:spLocks noGrp="1" noChangeArrowheads="1"/>
          </p:cNvSpPr>
          <p:nvPr>
            <p:ph type="title"/>
          </p:nvPr>
        </p:nvSpPr>
        <p:spPr>
          <a:xfrm>
            <a:off x="939800" y="4038600"/>
            <a:ext cx="11053763" cy="1936750"/>
          </a:xfrm>
        </p:spPr>
        <p:txBody>
          <a:bodyPr anchor="t"/>
          <a:lstStyle/>
          <a:p>
            <a:pPr eaLnBrk="1" hangingPunct="1"/>
            <a:r>
              <a:rPr lang="en-US" altLang="en-US" sz="5400" b="1" i="0" smtClean="0">
                <a:latin typeface="Arial" pitchFamily="34" charset="0"/>
                <a:cs typeface="Arial" pitchFamily="34" charset="0"/>
                <a:sym typeface="Arial" pitchFamily="34" charset="0"/>
              </a:rPr>
              <a:t>RECON - INFORMATION GATHERING</a:t>
            </a:r>
            <a:endParaRPr lang="en-US" altLang="en-US" sz="5400" b="1" i="0" smtClean="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11</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5364" name="Rectangle 4"/>
          <p:cNvSpPr txBox="1">
            <a:spLocks noChangeArrowheads="1"/>
          </p:cNvSpPr>
          <p:nvPr/>
        </p:nvSpPr>
        <p:spPr bwMode="auto">
          <a:xfrm>
            <a:off x="254000" y="609600"/>
            <a:ext cx="12204700" cy="1192213"/>
          </a:xfrm>
          <a:prstGeom prst="rect">
            <a:avLst/>
          </a:prstGeom>
          <a:noFill/>
          <a:ln w="12700">
            <a:noFill/>
            <a:miter lim="800000"/>
            <a:headEnd/>
            <a:tailEnd/>
          </a:ln>
        </p:spPr>
        <p:txBody>
          <a:bodyPr lIns="50800" tIns="50800" rIns="50800" bIns="50800" anchor="b"/>
          <a:lstStyle/>
          <a:p>
            <a:pPr algn="l"/>
            <a:r>
              <a:rPr lang="en-US" altLang="en-US" sz="4000">
                <a:solidFill>
                  <a:schemeClr val="tx1"/>
                </a:solidFill>
                <a:latin typeface="Arial" pitchFamily="34" charset="0"/>
                <a:cs typeface="Arial" pitchFamily="34" charset="0"/>
                <a:sym typeface="Arial" pitchFamily="34" charset="0"/>
              </a:rPr>
              <a:t>Network Attack Methodology</a:t>
            </a:r>
            <a:endParaRPr lang="en-US" altLang="en-US" sz="4000">
              <a:solidFill>
                <a:schemeClr val="tx1"/>
              </a:solidFill>
              <a:latin typeface="Arial" pitchFamily="34" charset="0"/>
              <a:sym typeface="Arial" pitchFamily="34" charset="0"/>
            </a:endParaRPr>
          </a:p>
        </p:txBody>
      </p:sp>
      <p:sp>
        <p:nvSpPr>
          <p:cNvPr id="15365" name="Rectangle 5"/>
          <p:cNvSpPr txBox="1">
            <a:spLocks noChangeArrowheads="1"/>
          </p:cNvSpPr>
          <p:nvPr/>
        </p:nvSpPr>
        <p:spPr bwMode="auto">
          <a:xfrm>
            <a:off x="5588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solidFill>
                  <a:srgbClr val="FF0000"/>
                </a:solidFill>
                <a:latin typeface="Arial" pitchFamily="34" charset="0"/>
                <a:cs typeface="Arial" pitchFamily="34" charset="0"/>
                <a:sym typeface="Arial" pitchFamily="34" charset="0"/>
              </a:rPr>
              <a:t>Recon – Information gathering</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latin typeface="Arial" pitchFamily="34" charset="0"/>
                <a:cs typeface="Arial" pitchFamily="34" charset="0"/>
                <a:sym typeface="Arial" pitchFamily="34" charset="0"/>
              </a:rPr>
              <a:t>Scanning – Enumeration</a:t>
            </a:r>
          </a:p>
          <a:p>
            <a:pPr marL="228600" lvl="1" algn="l">
              <a:buClr>
                <a:srgbClr val="400080"/>
              </a:buClr>
              <a:buSzPct val="88000"/>
              <a:buFont typeface="Gill Sans" charset="0"/>
              <a:buNone/>
            </a:pPr>
            <a:r>
              <a:rPr lang="en-US" altLang="en-US" sz="3600">
                <a:latin typeface="Arial" pitchFamily="34" charset="0"/>
                <a:cs typeface="Arial" pitchFamily="34" charset="0"/>
                <a:sym typeface="Arial" pitchFamily="34" charset="0"/>
              </a:rPr>
              <a:t>	Identify Hosts</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Vulnerability Identification</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Exploitation</a:t>
            </a:r>
            <a:endParaRPr lang="en-US" altLang="en-US" sz="36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Gaining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Elevating given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Application/Web level attacks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Denial of Service (DOS)</a:t>
            </a:r>
          </a:p>
          <a:p>
            <a:pPr marL="228600" lvl="1" algn="l" eaLnBrk="0" hangingPunct="0">
              <a:buClr>
                <a:srgbClr val="400080"/>
              </a:buClr>
              <a:buSzPct val="88000"/>
              <a:buFont typeface="Gill Sans" charset="0"/>
              <a:buChar char="-"/>
            </a:pPr>
            <a:endParaRPr lang="en-US" altLang="en-US" sz="2800">
              <a:solidFill>
                <a:schemeClr val="tx1"/>
              </a:solidFill>
              <a:latin typeface="Arial" pitchFamily="34" charset="0"/>
              <a:sym typeface="Arial" pitchFamily="34" charset="0"/>
            </a:endParaRPr>
          </a:p>
        </p:txBody>
      </p:sp>
      <p:sp>
        <p:nvSpPr>
          <p:cNvPr id="15366" name="Rectangle 5"/>
          <p:cNvSpPr txBox="1">
            <a:spLocks noChangeArrowheads="1"/>
          </p:cNvSpPr>
          <p:nvPr/>
        </p:nvSpPr>
        <p:spPr bwMode="auto">
          <a:xfrm>
            <a:off x="68834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Post Exploitation – </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Maintaining Access</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Removing Forensic Evidence</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Exfiltration</a:t>
            </a:r>
            <a:endParaRPr lang="en-US" altLang="en-US" sz="2800">
              <a:solidFill>
                <a:schemeClr val="tx1"/>
              </a:solidFill>
              <a:latin typeface="Arial" pitchFamily="34" charset="0"/>
              <a:ea typeface="MS PGothic" pitchFamily="34" charset="-128"/>
              <a:sym typeface="Arial" pitchFamily="34" charset="0"/>
            </a:endParaRPr>
          </a:p>
          <a:p>
            <a:pPr marL="277813" lvl="1" algn="l" eaLnBrk="0" hangingPunct="0">
              <a:buClr>
                <a:srgbClr val="400080"/>
              </a:buClr>
              <a:buSzPct val="88000"/>
              <a:buFont typeface="Gill Sans" charset="0"/>
              <a:buNone/>
            </a:pPr>
            <a:endParaRPr lang="en-US" altLang="en-US" sz="2800">
              <a:solidFill>
                <a:schemeClr val="tx1"/>
              </a:solidFill>
              <a:latin typeface="Arial" pitchFamily="34" charset="0"/>
              <a:sym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12</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638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smtClean="0">
                <a:latin typeface="Arial" pitchFamily="34" charset="0"/>
                <a:cs typeface="Arial" pitchFamily="34" charset="0"/>
                <a:sym typeface="Arial" pitchFamily="34" charset="0"/>
              </a:rPr>
              <a:t>Reconnaissance</a:t>
            </a:r>
            <a:endParaRPr lang="en-US" altLang="en-US" sz="3600" i="0" smtClean="0">
              <a:latin typeface="Arial" pitchFamily="34" charset="0"/>
              <a:sym typeface="Arial" pitchFamily="34" charset="0"/>
            </a:endParaRPr>
          </a:p>
        </p:txBody>
      </p:sp>
      <p:sp>
        <p:nvSpPr>
          <p:cNvPr id="16388"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Casing the joint</a:t>
            </a:r>
            <a:r>
              <a:rPr lang="ja-JP" altLang="en-US" sz="3200" smtClean="0">
                <a:latin typeface="Arial" pitchFamily="34" charset="0"/>
                <a:cs typeface="Arial" pitchFamily="34" charset="0"/>
                <a:sym typeface="Arial" pitchFamily="34" charset="0"/>
              </a:rPr>
              <a:t>”</a:t>
            </a:r>
            <a:endParaRPr lang="en-US" altLang="ja-JP" sz="3200" smtClean="0">
              <a:latin typeface="Arial" pitchFamily="34" charset="0"/>
              <a:sym typeface="Arial" pitchFamily="34" charset="0"/>
            </a:endParaRPr>
          </a:p>
          <a:p>
            <a:pPr marL="571500" indent="-571500" algn="l" eaLnBrk="1" hangingPunct="1">
              <a:buFontTx/>
              <a:buChar char="•"/>
            </a:pP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Gather as much information as possible about the target from open sources</a:t>
            </a:r>
            <a:endParaRPr lang="en-US" altLang="en-US" sz="3200" smtClean="0">
              <a:latin typeface="Arial" pitchFamily="34" charset="0"/>
              <a:sym typeface="Arial" pitchFamily="34" charset="0"/>
            </a:endParaRPr>
          </a:p>
          <a:p>
            <a:pPr marL="571500" indent="-571500" algn="l" eaLnBrk="1" hangingPunct="1">
              <a:buFontTx/>
              <a:buChar char="•"/>
            </a:pP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Bank robbers will typically perform reconnaissance on the branch.   Will observe times when the branch is busy with customers, guard shift changes, location of cameras, etc.</a:t>
            </a:r>
            <a:endParaRPr lang="en-US" altLang="en-US" sz="3200" smtClean="0">
              <a:latin typeface="Arial" pitchFamily="34" charset="0"/>
              <a:sym typeface="Arial" pitchFamily="34" charset="0"/>
            </a:endParaRPr>
          </a:p>
          <a:p>
            <a:pPr marL="571500" indent="-571500" algn="l" eaLnBrk="1" hangingPunct="1">
              <a:buFontTx/>
              <a:buChar char="•"/>
            </a:pP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This is the same first step performed in computer network attacks.</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13</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7411"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smtClean="0">
                <a:latin typeface="Arial" pitchFamily="34" charset="0"/>
                <a:cs typeface="Arial" pitchFamily="34" charset="0"/>
                <a:sym typeface="Arial" pitchFamily="34" charset="0"/>
              </a:rPr>
              <a:t>What are we trying to get?</a:t>
            </a:r>
            <a:endParaRPr lang="en-US" altLang="en-US" sz="3600" i="0" smtClean="0">
              <a:latin typeface="Arial" pitchFamily="34" charset="0"/>
              <a:sym typeface="Arial" pitchFamily="34" charset="0"/>
            </a:endParaRPr>
          </a:p>
        </p:txBody>
      </p:sp>
      <p:sp>
        <p:nvSpPr>
          <p:cNvPr id="17412"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en-US" altLang="en-US" sz="3200" smtClean="0">
                <a:latin typeface="Arial" pitchFamily="34" charset="0"/>
                <a:cs typeface="Arial" pitchFamily="34" charset="0"/>
                <a:sym typeface="Arial" pitchFamily="34" charset="0"/>
              </a:rPr>
              <a:t>IP addresses</a:t>
            </a:r>
            <a:endParaRPr lang="en-US" altLang="en-US" sz="3200" smtClean="0">
              <a:latin typeface="Arial" pitchFamily="34" charset="0"/>
              <a:sym typeface="Arial" pitchFamily="34" charset="0"/>
            </a:endParaRPr>
          </a:p>
          <a:p>
            <a:pPr marL="457200" indent="-457200" algn="l" eaLnBrk="1" hangingPunct="1">
              <a:buFontTx/>
              <a:buChar char="•"/>
            </a:pPr>
            <a:r>
              <a:rPr lang="en-US" altLang="en-US" sz="3200" smtClean="0">
                <a:latin typeface="Arial" pitchFamily="34" charset="0"/>
                <a:cs typeface="Arial" pitchFamily="34" charset="0"/>
                <a:sym typeface="Arial" pitchFamily="34" charset="0"/>
              </a:rPr>
              <a:t>Network Topology</a:t>
            </a:r>
            <a:endParaRPr lang="en-US" altLang="en-US" sz="3200" smtClean="0">
              <a:latin typeface="Arial" pitchFamily="34" charset="0"/>
              <a:sym typeface="Arial" pitchFamily="34" charset="0"/>
            </a:endParaRPr>
          </a:p>
          <a:p>
            <a:pPr marL="457200" indent="-457200" algn="l" eaLnBrk="1" hangingPunct="1">
              <a:buFontTx/>
              <a:buChar char="•"/>
            </a:pPr>
            <a:r>
              <a:rPr lang="en-US" altLang="en-US" sz="3200" smtClean="0">
                <a:latin typeface="Arial" pitchFamily="34" charset="0"/>
                <a:cs typeface="Arial" pitchFamily="34" charset="0"/>
                <a:sym typeface="Arial" pitchFamily="34" charset="0"/>
              </a:rPr>
              <a:t>Domain Names</a:t>
            </a:r>
            <a:endParaRPr lang="en-US" altLang="en-US" sz="3200" smtClean="0">
              <a:latin typeface="Arial" pitchFamily="34" charset="0"/>
              <a:sym typeface="Arial" pitchFamily="34" charset="0"/>
            </a:endParaRPr>
          </a:p>
          <a:p>
            <a:pPr marL="457200" indent="-457200" algn="l" eaLnBrk="1" hangingPunct="1">
              <a:buFontTx/>
              <a:buChar char="•"/>
            </a:pPr>
            <a:r>
              <a:rPr lang="en-US" altLang="en-US" sz="3200" smtClean="0">
                <a:latin typeface="Arial" pitchFamily="34" charset="0"/>
                <a:cs typeface="Arial" pitchFamily="34" charset="0"/>
                <a:sym typeface="Arial" pitchFamily="34" charset="0"/>
              </a:rPr>
              <a:t>User Account Names</a:t>
            </a:r>
            <a:endParaRPr lang="en-US" altLang="en-US" sz="3200" smtClean="0">
              <a:latin typeface="Arial" pitchFamily="34" charset="0"/>
              <a:sym typeface="Arial" pitchFamily="34" charset="0"/>
            </a:endParaRPr>
          </a:p>
          <a:p>
            <a:pPr marL="457200" indent="-457200" algn="l" eaLnBrk="1" hangingPunct="1">
              <a:buFontTx/>
              <a:buChar char="•"/>
            </a:pPr>
            <a:r>
              <a:rPr lang="en-US" altLang="en-US" sz="3200" smtClean="0">
                <a:latin typeface="Arial" pitchFamily="34" charset="0"/>
                <a:cs typeface="Arial" pitchFamily="34" charset="0"/>
                <a:sym typeface="Arial" pitchFamily="34" charset="0"/>
              </a:rPr>
              <a:t>Operating systems and software being used</a:t>
            </a:r>
          </a:p>
          <a:p>
            <a:pPr marL="457200" indent="-457200" algn="l" eaLnBrk="1" hangingPunct="1">
              <a:buFontTx/>
              <a:buChar char="•"/>
            </a:pPr>
            <a:r>
              <a:rPr lang="en-US" altLang="en-US" sz="3200" smtClean="0">
                <a:latin typeface="Arial" pitchFamily="34" charset="0"/>
                <a:cs typeface="Arial" pitchFamily="34" charset="0"/>
                <a:sym typeface="Arial" pitchFamily="34" charset="0"/>
              </a:rPr>
              <a:t>Security Policies: password complexity requirements, change policy</a:t>
            </a:r>
          </a:p>
          <a:p>
            <a:pPr marL="457200" indent="-457200" algn="l" eaLnBrk="1" hangingPunct="1">
              <a:buFontTx/>
              <a:buChar char="•"/>
            </a:pPr>
            <a:r>
              <a:rPr lang="en-US" altLang="en-US" sz="3200" smtClean="0">
                <a:latin typeface="Arial" pitchFamily="34" charset="0"/>
                <a:cs typeface="Arial" pitchFamily="34" charset="0"/>
                <a:sym typeface="Arial" pitchFamily="34" charset="0"/>
              </a:rPr>
              <a:t>Physical security systems</a:t>
            </a:r>
          </a:p>
          <a:p>
            <a:pPr marL="457200" indent="-457200" algn="l" eaLnBrk="1" hangingPunct="1">
              <a:buFontTx/>
              <a:buChar char="•"/>
            </a:pPr>
            <a:r>
              <a:rPr lang="en-US" altLang="en-US" sz="3200" smtClean="0">
                <a:latin typeface="Arial" pitchFamily="34" charset="0"/>
                <a:cs typeface="Arial" pitchFamily="34" charset="0"/>
                <a:sym typeface="Arial" pitchFamily="34" charset="0"/>
              </a:rPr>
              <a:t>Home addresses of employees</a:t>
            </a:r>
          </a:p>
          <a:p>
            <a:pPr marL="457200" indent="-457200" algn="l" eaLnBrk="1" hangingPunct="1">
              <a:buFontTx/>
              <a:buChar char="•"/>
            </a:pPr>
            <a:r>
              <a:rPr lang="en-US" altLang="en-US" sz="3200" smtClean="0">
                <a:latin typeface="Arial" pitchFamily="34" charset="0"/>
                <a:cs typeface="Arial" pitchFamily="34" charset="0"/>
                <a:sym typeface="Arial" pitchFamily="34" charset="0"/>
              </a:rPr>
              <a:t>Frequent hangouts of employees</a:t>
            </a:r>
          </a:p>
          <a:p>
            <a:pPr marL="457200" indent="-457200" algn="l" eaLnBrk="1" hangingPunct="1">
              <a:buFontTx/>
              <a:buChar char="•"/>
            </a:pPr>
            <a:r>
              <a:rPr lang="en-US" altLang="en-US" sz="3200" smtClean="0">
                <a:latin typeface="Arial" pitchFamily="34" charset="0"/>
                <a:cs typeface="Arial" pitchFamily="34" charset="0"/>
                <a:sym typeface="Arial" pitchFamily="34" charset="0"/>
              </a:rPr>
              <a:t>And more</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14</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838200"/>
            <a:ext cx="12433300" cy="762000"/>
          </a:xfrm>
        </p:spPr>
        <p:txBody>
          <a:bodyPr/>
          <a:lstStyle/>
          <a:p>
            <a:pPr algn="l"/>
            <a:r>
              <a:rPr lang="en-US" sz="4000" i="0" dirty="0" smtClean="0">
                <a:latin typeface="Arial" panose="020B0604020202020204" pitchFamily="34" charset="0"/>
                <a:cs typeface="Arial" panose="020B0604020202020204" pitchFamily="34" charset="0"/>
              </a:rPr>
              <a:t>Network Reconnaissance</a:t>
            </a:r>
            <a:endParaRPr lang="en-US" sz="4000" i="0" dirty="0">
              <a:latin typeface="Arial" panose="020B0604020202020204" pitchFamily="34" charset="0"/>
              <a:cs typeface="Arial" panose="020B0604020202020204" pitchFamily="34" charset="0"/>
            </a:endParaRPr>
          </a:p>
        </p:txBody>
      </p:sp>
      <p:sp>
        <p:nvSpPr>
          <p:cNvPr id="26" name="Rectangle 669"/>
          <p:cNvSpPr>
            <a:spLocks noChangeArrowheads="1"/>
          </p:cNvSpPr>
          <p:nvPr/>
        </p:nvSpPr>
        <p:spPr bwMode="auto">
          <a:xfrm>
            <a:off x="108373" y="7528561"/>
            <a:ext cx="2275840" cy="1310640"/>
          </a:xfrm>
          <a:prstGeom prst="rect">
            <a:avLst/>
          </a:prstGeom>
          <a:noFill/>
          <a:ln w="9525">
            <a:noFill/>
            <a:miter lim="800000"/>
            <a:headEnd/>
            <a:tailEnd/>
          </a:ln>
          <a:effectLst/>
        </p:spPr>
        <p:txBody>
          <a:bodyPr lIns="92075" tIns="46038" rIns="92075" bIns="46038"/>
          <a:lstStyle/>
          <a:p>
            <a:pPr marL="487672" indent="-487672" algn="l">
              <a:lnSpc>
                <a:spcPct val="90000"/>
              </a:lnSpc>
              <a:spcBef>
                <a:spcPct val="35000"/>
              </a:spcBef>
              <a:buClr>
                <a:schemeClr val="hlink"/>
              </a:buClr>
              <a:buSzPct val="50000"/>
            </a:pPr>
            <a:r>
              <a:rPr lang="en-US" sz="2000" dirty="0">
                <a:solidFill>
                  <a:schemeClr val="tx1"/>
                </a:solidFill>
              </a:rPr>
              <a:t>Recursively discover additional network structure</a:t>
            </a:r>
          </a:p>
          <a:p>
            <a:pPr marL="487672" indent="-487672" algn="l">
              <a:lnSpc>
                <a:spcPct val="90000"/>
              </a:lnSpc>
              <a:spcBef>
                <a:spcPct val="35000"/>
              </a:spcBef>
              <a:buClr>
                <a:schemeClr val="hlink"/>
              </a:buClr>
              <a:buSzPct val="50000"/>
            </a:pPr>
            <a:endParaRPr lang="en-US" sz="2000" dirty="0">
              <a:solidFill>
                <a:schemeClr val="tx1"/>
              </a:solidFill>
            </a:endParaRPr>
          </a:p>
        </p:txBody>
      </p:sp>
      <p:sp>
        <p:nvSpPr>
          <p:cNvPr id="34" name="Rectangle 705"/>
          <p:cNvSpPr>
            <a:spLocks noChangeArrowheads="1"/>
          </p:cNvSpPr>
          <p:nvPr/>
        </p:nvSpPr>
        <p:spPr bwMode="gray">
          <a:xfrm>
            <a:off x="10551897" y="2438400"/>
            <a:ext cx="2351303" cy="3236336"/>
          </a:xfrm>
          <a:prstGeom prst="rect">
            <a:avLst/>
          </a:prstGeom>
          <a:noFill/>
          <a:ln w="12700">
            <a:noFill/>
            <a:miter lim="800000"/>
            <a:headEnd/>
            <a:tailEnd/>
          </a:ln>
          <a:effectLst/>
        </p:spPr>
        <p:txBody>
          <a:bodyPr>
            <a:normAutofit/>
          </a:bodyPr>
          <a:lstStyle/>
          <a:p>
            <a:pPr marL="487672" indent="-487672" algn="l">
              <a:lnSpc>
                <a:spcPct val="90000"/>
              </a:lnSpc>
              <a:spcBef>
                <a:spcPct val="35000"/>
              </a:spcBef>
              <a:buClr>
                <a:schemeClr val="hlink"/>
              </a:buClr>
              <a:buSzPct val="50000"/>
            </a:pPr>
            <a:r>
              <a:rPr lang="en-US" sz="1700" dirty="0">
                <a:solidFill>
                  <a:srgbClr val="0066FF"/>
                </a:solidFill>
              </a:rPr>
              <a:t>Run Automated Tools/Processes</a:t>
            </a:r>
          </a:p>
          <a:p>
            <a:pPr marL="1056623" lvl="1" indent="-406394" algn="l">
              <a:lnSpc>
                <a:spcPct val="90000"/>
              </a:lnSpc>
              <a:spcBef>
                <a:spcPct val="35000"/>
              </a:spcBef>
              <a:buClr>
                <a:srgbClr val="204F9F"/>
              </a:buClr>
              <a:buSzPct val="60000"/>
            </a:pPr>
            <a:r>
              <a:rPr lang="en-US" sz="1400" dirty="0">
                <a:solidFill>
                  <a:srgbClr val="0066FF"/>
                </a:solidFill>
              </a:rPr>
              <a:t>Pre-Processing</a:t>
            </a:r>
          </a:p>
          <a:p>
            <a:pPr marL="1056623" lvl="1" indent="-406394" algn="l">
              <a:lnSpc>
                <a:spcPct val="90000"/>
              </a:lnSpc>
              <a:spcBef>
                <a:spcPct val="35000"/>
              </a:spcBef>
              <a:buClr>
                <a:srgbClr val="204F9F"/>
              </a:buClr>
              <a:buSzPct val="60000"/>
            </a:pPr>
            <a:r>
              <a:rPr lang="en-US" sz="1400" dirty="0">
                <a:solidFill>
                  <a:srgbClr val="0066FF"/>
                </a:solidFill>
              </a:rPr>
              <a:t>Network, Host and Services tools</a:t>
            </a:r>
          </a:p>
          <a:p>
            <a:pPr marL="1056623" lvl="1" indent="-406394" algn="l">
              <a:lnSpc>
                <a:spcPct val="90000"/>
              </a:lnSpc>
              <a:spcBef>
                <a:spcPct val="35000"/>
              </a:spcBef>
              <a:buClr>
                <a:srgbClr val="204F9F"/>
              </a:buClr>
              <a:buSzPct val="60000"/>
            </a:pPr>
            <a:r>
              <a:rPr lang="en-US" sz="1400" dirty="0">
                <a:solidFill>
                  <a:srgbClr val="0066FF"/>
                </a:solidFill>
              </a:rPr>
              <a:t>Post Processing</a:t>
            </a:r>
          </a:p>
          <a:p>
            <a:pPr marL="1056623" lvl="1" indent="-406394" algn="l">
              <a:lnSpc>
                <a:spcPct val="90000"/>
              </a:lnSpc>
              <a:spcBef>
                <a:spcPct val="35000"/>
              </a:spcBef>
              <a:buClr>
                <a:srgbClr val="204F9F"/>
              </a:buClr>
              <a:buSzPct val="60000"/>
            </a:pPr>
            <a:r>
              <a:rPr lang="en-US" sz="1400" dirty="0">
                <a:solidFill>
                  <a:srgbClr val="0066FF"/>
                </a:solidFill>
              </a:rPr>
              <a:t>Data Base</a:t>
            </a:r>
          </a:p>
          <a:p>
            <a:pPr marL="1056623" lvl="1" indent="-406394" algn="l">
              <a:lnSpc>
                <a:spcPct val="90000"/>
              </a:lnSpc>
              <a:spcBef>
                <a:spcPct val="35000"/>
              </a:spcBef>
              <a:buClr>
                <a:srgbClr val="204F9F"/>
              </a:buClr>
              <a:buSzPct val="60000"/>
            </a:pPr>
            <a:r>
              <a:rPr lang="en-US" sz="1400" dirty="0">
                <a:solidFill>
                  <a:srgbClr val="0066FF"/>
                </a:solidFill>
              </a:rPr>
              <a:t>Mapping</a:t>
            </a:r>
          </a:p>
          <a:p>
            <a:pPr marL="487672" indent="-487672" algn="l">
              <a:lnSpc>
                <a:spcPct val="90000"/>
              </a:lnSpc>
              <a:spcBef>
                <a:spcPct val="35000"/>
              </a:spcBef>
              <a:buClr>
                <a:schemeClr val="hlink"/>
              </a:buClr>
              <a:buSzPct val="50000"/>
            </a:pPr>
            <a:r>
              <a:rPr lang="en-US" sz="1700" dirty="0">
                <a:solidFill>
                  <a:srgbClr val="0066FF"/>
                </a:solidFill>
              </a:rPr>
              <a:t>Produce Maps</a:t>
            </a:r>
          </a:p>
        </p:txBody>
      </p:sp>
      <p:sp>
        <p:nvSpPr>
          <p:cNvPr id="37" name="Rectangle 708"/>
          <p:cNvSpPr>
            <a:spLocks noChangeArrowheads="1"/>
          </p:cNvSpPr>
          <p:nvPr/>
        </p:nvSpPr>
        <p:spPr bwMode="auto">
          <a:xfrm>
            <a:off x="10301675" y="5469467"/>
            <a:ext cx="2703125" cy="474133"/>
          </a:xfrm>
          <a:prstGeom prst="rect">
            <a:avLst/>
          </a:prstGeom>
          <a:noFill/>
          <a:ln w="9525">
            <a:noFill/>
            <a:miter lim="800000"/>
            <a:headEnd/>
            <a:tailEnd/>
          </a:ln>
          <a:effectLst/>
        </p:spPr>
        <p:txBody>
          <a:bodyPr lIns="92075" tIns="46038" rIns="92075" bIns="46038"/>
          <a:lstStyle/>
          <a:p>
            <a:pPr marL="487672" indent="-487672" algn="l">
              <a:lnSpc>
                <a:spcPct val="90000"/>
              </a:lnSpc>
              <a:spcBef>
                <a:spcPct val="35000"/>
              </a:spcBef>
              <a:buClr>
                <a:schemeClr val="hlink"/>
              </a:buClr>
              <a:buSzPct val="50000"/>
            </a:pPr>
            <a:r>
              <a:rPr lang="en-US" sz="2000" dirty="0">
                <a:solidFill>
                  <a:schemeClr val="tx1"/>
                </a:solidFill>
              </a:rPr>
              <a:t>Analyze Data</a:t>
            </a:r>
          </a:p>
        </p:txBody>
      </p:sp>
      <p:grpSp>
        <p:nvGrpSpPr>
          <p:cNvPr id="713" name="Group 712"/>
          <p:cNvGrpSpPr/>
          <p:nvPr/>
        </p:nvGrpSpPr>
        <p:grpSpPr>
          <a:xfrm>
            <a:off x="635000" y="1676400"/>
            <a:ext cx="11880459" cy="7247505"/>
            <a:chOff x="254000" y="1676400"/>
            <a:chExt cx="11880459" cy="7247505"/>
          </a:xfrm>
        </p:grpSpPr>
        <p:pic>
          <p:nvPicPr>
            <p:cNvPr id="5" name="Picture 3" descr="C:\Documents and Settings\dpkoller\Desktop\BellSouth\workorder.jpg"/>
            <p:cNvPicPr>
              <a:picLocks noChangeAspect="1" noChangeArrowheads="1"/>
            </p:cNvPicPr>
            <p:nvPr/>
          </p:nvPicPr>
          <p:blipFill>
            <a:blip r:embed="rId3" cstate="print"/>
            <a:srcRect/>
            <a:stretch>
              <a:fillRect/>
            </a:stretch>
          </p:blipFill>
          <p:spPr bwMode="auto">
            <a:xfrm>
              <a:off x="657014" y="3195885"/>
              <a:ext cx="2307449" cy="1618826"/>
            </a:xfrm>
            <a:prstGeom prst="rect">
              <a:avLst/>
            </a:prstGeom>
            <a:noFill/>
            <a:ln w="9525">
              <a:solidFill>
                <a:schemeClr val="tx1"/>
              </a:solidFill>
              <a:miter lim="800000"/>
              <a:headEnd/>
              <a:tailEnd/>
            </a:ln>
          </p:spPr>
        </p:pic>
        <p:pic>
          <p:nvPicPr>
            <p:cNvPr id="6" name="Picture 4" descr="C:\Documents and Settings\dpkoller\Desktop\BellSouth\arin.jpg"/>
            <p:cNvPicPr>
              <a:picLocks noChangeAspect="1" noChangeArrowheads="1"/>
            </p:cNvPicPr>
            <p:nvPr/>
          </p:nvPicPr>
          <p:blipFill>
            <a:blip r:embed="rId4" cstate="print"/>
            <a:srcRect/>
            <a:stretch>
              <a:fillRect/>
            </a:stretch>
          </p:blipFill>
          <p:spPr bwMode="auto">
            <a:xfrm>
              <a:off x="1408853" y="2435013"/>
              <a:ext cx="2318739" cy="1546579"/>
            </a:xfrm>
            <a:prstGeom prst="rect">
              <a:avLst/>
            </a:prstGeom>
            <a:noFill/>
            <a:ln w="9525">
              <a:solidFill>
                <a:schemeClr val="tx1"/>
              </a:solidFill>
              <a:miter lim="800000"/>
              <a:headEnd/>
              <a:tailEnd/>
            </a:ln>
          </p:spPr>
        </p:pic>
        <p:sp>
          <p:nvSpPr>
            <p:cNvPr id="7" name="Rectangle 5"/>
            <p:cNvSpPr>
              <a:spLocks noChangeArrowheads="1"/>
            </p:cNvSpPr>
            <p:nvPr/>
          </p:nvSpPr>
          <p:spPr bwMode="auto">
            <a:xfrm>
              <a:off x="758613" y="1784773"/>
              <a:ext cx="4226560" cy="587022"/>
            </a:xfrm>
            <a:prstGeom prst="rect">
              <a:avLst/>
            </a:prstGeom>
            <a:noFill/>
            <a:ln w="9525">
              <a:noFill/>
              <a:miter lim="800000"/>
              <a:headEnd/>
              <a:tailEnd/>
            </a:ln>
            <a:effectLst/>
          </p:spPr>
          <p:txBody>
            <a:bodyPr lIns="92075" tIns="46038" rIns="92075" bIns="46038"/>
            <a:lstStyle/>
            <a:p>
              <a:pPr marL="487672" indent="-487672" algn="l">
                <a:lnSpc>
                  <a:spcPct val="90000"/>
                </a:lnSpc>
                <a:spcBef>
                  <a:spcPct val="35000"/>
                </a:spcBef>
                <a:buClr>
                  <a:schemeClr val="hlink"/>
                </a:buClr>
                <a:buSzPct val="50000"/>
              </a:pPr>
              <a:r>
                <a:rPr lang="en-US" sz="2000" b="1" dirty="0">
                  <a:solidFill>
                    <a:srgbClr val="FF0000"/>
                  </a:solidFill>
                </a:rPr>
                <a:t>Collect Public Information</a:t>
              </a:r>
            </a:p>
            <a:p>
              <a:pPr marL="1056623" lvl="1" indent="-406394" algn="l">
                <a:lnSpc>
                  <a:spcPct val="80000"/>
                </a:lnSpc>
                <a:spcBef>
                  <a:spcPct val="35000"/>
                </a:spcBef>
                <a:buClr>
                  <a:srgbClr val="204F9F"/>
                </a:buClr>
                <a:buSzPct val="60000"/>
              </a:pPr>
              <a:endParaRPr lang="en-US" sz="2000" dirty="0">
                <a:solidFill>
                  <a:schemeClr val="tx1"/>
                </a:solidFill>
              </a:endParaRPr>
            </a:p>
            <a:p>
              <a:pPr marL="1056623" lvl="1" indent="-406394" algn="l">
                <a:lnSpc>
                  <a:spcPct val="80000"/>
                </a:lnSpc>
                <a:spcBef>
                  <a:spcPct val="35000"/>
                </a:spcBef>
                <a:buClr>
                  <a:srgbClr val="204F9F"/>
                </a:buClr>
                <a:buSzPct val="60000"/>
              </a:pPr>
              <a:endParaRPr lang="en-US" sz="2000" dirty="0">
                <a:solidFill>
                  <a:schemeClr val="tx1"/>
                </a:solidFill>
              </a:endParaRPr>
            </a:p>
          </p:txBody>
        </p:sp>
        <p:sp>
          <p:nvSpPr>
            <p:cNvPr id="8" name="Oval 6"/>
            <p:cNvSpPr>
              <a:spLocks noChangeArrowheads="1"/>
            </p:cNvSpPr>
            <p:nvPr/>
          </p:nvSpPr>
          <p:spPr bwMode="auto">
            <a:xfrm>
              <a:off x="558800" y="1828800"/>
              <a:ext cx="264161" cy="277707"/>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a:solidFill>
                    <a:srgbClr val="FF0033"/>
                  </a:solidFill>
                  <a:latin typeface="Frutiger 55 Roman" pitchFamily="34" charset="0"/>
                </a:rPr>
                <a:t>1</a:t>
              </a:r>
            </a:p>
          </p:txBody>
        </p:sp>
        <p:sp>
          <p:nvSpPr>
            <p:cNvPr id="9" name="Rectangle 7"/>
            <p:cNvSpPr>
              <a:spLocks noChangeArrowheads="1"/>
            </p:cNvSpPr>
            <p:nvPr/>
          </p:nvSpPr>
          <p:spPr bwMode="auto">
            <a:xfrm>
              <a:off x="1192106" y="2109893"/>
              <a:ext cx="1416174"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Public Databases</a:t>
              </a:r>
            </a:p>
          </p:txBody>
        </p:sp>
        <p:sp>
          <p:nvSpPr>
            <p:cNvPr id="10" name="Rectangle 8"/>
            <p:cNvSpPr>
              <a:spLocks noChangeArrowheads="1"/>
            </p:cNvSpPr>
            <p:nvPr/>
          </p:nvSpPr>
          <p:spPr bwMode="auto">
            <a:xfrm>
              <a:off x="433493" y="2423725"/>
              <a:ext cx="825867" cy="738664"/>
            </a:xfrm>
            <a:prstGeom prst="rect">
              <a:avLst/>
            </a:prstGeom>
            <a:noFill/>
            <a:ln w="12700">
              <a:noFill/>
              <a:miter lim="800000"/>
              <a:headEnd type="none" w="sm" len="sm"/>
              <a:tailEnd type="none" w="sm" len="sm"/>
            </a:ln>
            <a:effectLst/>
          </p:spPr>
          <p:txBody>
            <a:bodyPr wrap="none">
              <a:spAutoFit/>
            </a:bodyPr>
            <a:lstStyle/>
            <a:p>
              <a:pPr algn="l">
                <a:buNone/>
              </a:pPr>
              <a:r>
                <a:rPr lang="en-US" sz="1400" u="sng" dirty="0">
                  <a:solidFill>
                    <a:schemeClr val="tx1"/>
                  </a:solidFill>
                  <a:latin typeface="Times New Roman" pitchFamily="18" charset="0"/>
                </a:rPr>
                <a:t>News,</a:t>
              </a:r>
            </a:p>
            <a:p>
              <a:pPr algn="l">
                <a:buNone/>
              </a:pPr>
              <a:r>
                <a:rPr lang="en-US" sz="1400" u="sng" dirty="0">
                  <a:solidFill>
                    <a:schemeClr val="tx1"/>
                  </a:solidFill>
                  <a:latin typeface="Times New Roman" pitchFamily="18" charset="0"/>
                </a:rPr>
                <a:t>Press</a:t>
              </a:r>
            </a:p>
            <a:p>
              <a:pPr algn="l">
                <a:buNone/>
              </a:pPr>
              <a:r>
                <a:rPr lang="en-US" sz="1400" u="sng" dirty="0">
                  <a:solidFill>
                    <a:schemeClr val="tx1"/>
                  </a:solidFill>
                  <a:latin typeface="Times New Roman" pitchFamily="18" charset="0"/>
                </a:rPr>
                <a:t>Releases</a:t>
              </a:r>
            </a:p>
          </p:txBody>
        </p:sp>
        <p:grpSp>
          <p:nvGrpSpPr>
            <p:cNvPr id="11" name="Group 9"/>
            <p:cNvGrpSpPr>
              <a:grpSpLocks noChangeAspect="1"/>
            </p:cNvGrpSpPr>
            <p:nvPr/>
          </p:nvGrpSpPr>
          <p:grpSpPr bwMode="auto">
            <a:xfrm>
              <a:off x="4118186" y="3193627"/>
              <a:ext cx="663787" cy="453814"/>
              <a:chOff x="2578" y="1138"/>
              <a:chExt cx="302" cy="206"/>
            </a:xfrm>
          </p:grpSpPr>
          <p:sp>
            <p:nvSpPr>
              <p:cNvPr id="711" name="AutoShape 10"/>
              <p:cNvSpPr>
                <a:spLocks noChangeAspect="1" noChangeArrowheads="1"/>
              </p:cNvSpPr>
              <p:nvPr/>
            </p:nvSpPr>
            <p:spPr bwMode="auto">
              <a:xfrm>
                <a:off x="2592" y="1152"/>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712" name="AutoShape 11"/>
              <p:cNvSpPr>
                <a:spLocks noChangeAspect="1" noChangeArrowheads="1"/>
              </p:cNvSpPr>
              <p:nvPr/>
            </p:nvSpPr>
            <p:spPr bwMode="auto">
              <a:xfrm>
                <a:off x="2578" y="1138"/>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pic>
          <p:nvPicPr>
            <p:cNvPr id="12" name="Picture 12" descr="F:\asn.gif"/>
            <p:cNvPicPr>
              <a:picLocks noChangeAspect="1" noChangeArrowheads="1"/>
            </p:cNvPicPr>
            <p:nvPr/>
          </p:nvPicPr>
          <p:blipFill>
            <a:blip r:embed="rId5" cstate="print"/>
            <a:srcRect/>
            <a:stretch>
              <a:fillRect/>
            </a:stretch>
          </p:blipFill>
          <p:spPr bwMode="auto">
            <a:xfrm>
              <a:off x="7753209" y="2782711"/>
              <a:ext cx="2433885" cy="1379503"/>
            </a:xfrm>
            <a:prstGeom prst="rect">
              <a:avLst/>
            </a:prstGeom>
            <a:solidFill>
              <a:srgbClr val="CCECFF"/>
            </a:solidFill>
            <a:ln w="9525">
              <a:solidFill>
                <a:schemeClr val="tx1"/>
              </a:solidFill>
              <a:miter lim="800000"/>
              <a:headEnd/>
              <a:tailEnd/>
            </a:ln>
          </p:spPr>
        </p:pic>
        <p:pic>
          <p:nvPicPr>
            <p:cNvPr id="13" name="Picture 13"/>
            <p:cNvPicPr>
              <a:picLocks noChangeAspect="1" noChangeArrowheads="1"/>
            </p:cNvPicPr>
            <p:nvPr/>
          </p:nvPicPr>
          <p:blipFill>
            <a:blip r:embed="rId6" cstate="print"/>
            <a:srcRect/>
            <a:stretch>
              <a:fillRect/>
            </a:stretch>
          </p:blipFill>
          <p:spPr bwMode="auto">
            <a:xfrm>
              <a:off x="6285653" y="2218267"/>
              <a:ext cx="2357120" cy="1596250"/>
            </a:xfrm>
            <a:prstGeom prst="rect">
              <a:avLst/>
            </a:prstGeom>
            <a:noFill/>
            <a:ln w="12700">
              <a:solidFill>
                <a:schemeClr val="tx1"/>
              </a:solidFill>
              <a:miter lim="800000"/>
              <a:headEnd type="none" w="sm" len="sm"/>
              <a:tailEnd type="none" w="sm" len="sm"/>
            </a:ln>
            <a:effectLst/>
          </p:spPr>
        </p:pic>
        <p:sp>
          <p:nvSpPr>
            <p:cNvPr id="14" name="Rectangle 14"/>
            <p:cNvSpPr>
              <a:spLocks noChangeArrowheads="1"/>
            </p:cNvSpPr>
            <p:nvPr/>
          </p:nvSpPr>
          <p:spPr bwMode="auto">
            <a:xfrm>
              <a:off x="8696960" y="2446303"/>
              <a:ext cx="930625"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ASN Map</a:t>
              </a:r>
            </a:p>
          </p:txBody>
        </p:sp>
        <p:sp>
          <p:nvSpPr>
            <p:cNvPr id="15" name="Rectangle 15"/>
            <p:cNvSpPr>
              <a:spLocks noChangeArrowheads="1"/>
            </p:cNvSpPr>
            <p:nvPr/>
          </p:nvSpPr>
          <p:spPr bwMode="auto">
            <a:xfrm>
              <a:off x="6827520" y="1893147"/>
              <a:ext cx="877827"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Path Map</a:t>
              </a:r>
            </a:p>
          </p:txBody>
        </p:sp>
        <p:sp>
          <p:nvSpPr>
            <p:cNvPr id="16" name="Rectangle 16"/>
            <p:cNvSpPr>
              <a:spLocks noChangeArrowheads="1"/>
            </p:cNvSpPr>
            <p:nvPr/>
          </p:nvSpPr>
          <p:spPr bwMode="auto">
            <a:xfrm>
              <a:off x="4985173" y="2218267"/>
              <a:ext cx="1244262" cy="523220"/>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Logical</a:t>
              </a:r>
            </a:p>
            <a:p>
              <a:pPr algn="l">
                <a:buNone/>
              </a:pPr>
              <a:r>
                <a:rPr lang="en-US" sz="1400" u="sng">
                  <a:solidFill>
                    <a:schemeClr val="tx1"/>
                  </a:solidFill>
                  <a:latin typeface="Times New Roman" pitchFamily="18" charset="0"/>
                </a:rPr>
                <a:t>Topology Map</a:t>
              </a:r>
            </a:p>
          </p:txBody>
        </p:sp>
        <p:pic>
          <p:nvPicPr>
            <p:cNvPr id="17" name="Picture 17"/>
            <p:cNvPicPr>
              <a:picLocks noChangeAspect="1" noChangeArrowheads="1"/>
            </p:cNvPicPr>
            <p:nvPr/>
          </p:nvPicPr>
          <p:blipFill>
            <a:blip r:embed="rId7" cstate="print"/>
            <a:srcRect/>
            <a:stretch>
              <a:fillRect/>
            </a:stretch>
          </p:blipFill>
          <p:spPr bwMode="auto">
            <a:xfrm>
              <a:off x="5287715" y="2760133"/>
              <a:ext cx="2623538" cy="1402081"/>
            </a:xfrm>
            <a:prstGeom prst="rect">
              <a:avLst/>
            </a:prstGeom>
            <a:solidFill>
              <a:srgbClr val="CCECFF"/>
            </a:solidFill>
            <a:ln w="9525">
              <a:solidFill>
                <a:schemeClr val="tx1"/>
              </a:solidFill>
              <a:miter lim="800000"/>
              <a:headEnd/>
              <a:tailEnd/>
            </a:ln>
            <a:effectLst/>
          </p:spPr>
        </p:pic>
        <p:grpSp>
          <p:nvGrpSpPr>
            <p:cNvPr id="18" name="Group 18"/>
            <p:cNvGrpSpPr>
              <a:grpSpLocks/>
            </p:cNvGrpSpPr>
            <p:nvPr/>
          </p:nvGrpSpPr>
          <p:grpSpPr bwMode="auto">
            <a:xfrm>
              <a:off x="8128033" y="1719298"/>
              <a:ext cx="812803" cy="282222"/>
              <a:chOff x="3473" y="736"/>
              <a:chExt cx="360" cy="125"/>
            </a:xfrm>
          </p:grpSpPr>
          <p:sp>
            <p:nvSpPr>
              <p:cNvPr id="708" name="Oval 19"/>
              <p:cNvSpPr>
                <a:spLocks noChangeArrowheads="1"/>
              </p:cNvSpPr>
              <p:nvPr/>
            </p:nvSpPr>
            <p:spPr bwMode="auto">
              <a:xfrm>
                <a:off x="3473" y="736"/>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a:solidFill>
                      <a:srgbClr val="FF0033"/>
                    </a:solidFill>
                    <a:latin typeface="Frutiger 55 Roman" pitchFamily="34" charset="0"/>
                  </a:rPr>
                  <a:t>2</a:t>
                </a:r>
              </a:p>
            </p:txBody>
          </p:sp>
          <p:sp>
            <p:nvSpPr>
              <p:cNvPr id="709" name="Oval 20"/>
              <p:cNvSpPr>
                <a:spLocks noChangeArrowheads="1"/>
              </p:cNvSpPr>
              <p:nvPr/>
            </p:nvSpPr>
            <p:spPr bwMode="auto">
              <a:xfrm>
                <a:off x="3596" y="738"/>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a:solidFill>
                      <a:srgbClr val="FF0033"/>
                    </a:solidFill>
                    <a:latin typeface="Frutiger 55 Roman" pitchFamily="34" charset="0"/>
                  </a:rPr>
                  <a:t>3</a:t>
                </a:r>
              </a:p>
            </p:txBody>
          </p:sp>
          <p:sp>
            <p:nvSpPr>
              <p:cNvPr id="710" name="Oval 21"/>
              <p:cNvSpPr>
                <a:spLocks noChangeArrowheads="1"/>
              </p:cNvSpPr>
              <p:nvPr/>
            </p:nvSpPr>
            <p:spPr bwMode="auto">
              <a:xfrm>
                <a:off x="3716" y="737"/>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a:solidFill>
                      <a:srgbClr val="FF0033"/>
                    </a:solidFill>
                    <a:latin typeface="Frutiger 55 Roman" pitchFamily="34" charset="0"/>
                  </a:rPr>
                  <a:t>4</a:t>
                </a:r>
              </a:p>
            </p:txBody>
          </p:sp>
        </p:grpSp>
        <p:grpSp>
          <p:nvGrpSpPr>
            <p:cNvPr id="19" name="Group 22"/>
            <p:cNvGrpSpPr>
              <a:grpSpLocks noChangeAspect="1"/>
            </p:cNvGrpSpPr>
            <p:nvPr/>
          </p:nvGrpSpPr>
          <p:grpSpPr bwMode="auto">
            <a:xfrm>
              <a:off x="8561493" y="4927600"/>
              <a:ext cx="444783" cy="634436"/>
              <a:chOff x="3732" y="1981"/>
              <a:chExt cx="203" cy="289"/>
            </a:xfrm>
          </p:grpSpPr>
          <p:sp>
            <p:nvSpPr>
              <p:cNvPr id="706" name="AutoShape 23"/>
              <p:cNvSpPr>
                <a:spLocks noChangeAspect="1" noChangeArrowheads="1"/>
              </p:cNvSpPr>
              <p:nvPr/>
            </p:nvSpPr>
            <p:spPr bwMode="auto">
              <a:xfrm rot="5400000">
                <a:off x="3695" y="2029"/>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707" name="AutoShape 24"/>
              <p:cNvSpPr>
                <a:spLocks noChangeAspect="1" noChangeArrowheads="1"/>
              </p:cNvSpPr>
              <p:nvPr/>
            </p:nvSpPr>
            <p:spPr bwMode="auto">
              <a:xfrm rot="5400000">
                <a:off x="3684" y="2030"/>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sp>
          <p:nvSpPr>
            <p:cNvPr id="20" name="Rectangle 25"/>
            <p:cNvSpPr>
              <a:spLocks noChangeArrowheads="1"/>
            </p:cNvSpPr>
            <p:nvPr/>
          </p:nvSpPr>
          <p:spPr bwMode="auto">
            <a:xfrm>
              <a:off x="10078720" y="5902960"/>
              <a:ext cx="825867" cy="523220"/>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Paths</a:t>
              </a:r>
            </a:p>
            <a:p>
              <a:pPr algn="l">
                <a:buNone/>
              </a:pPr>
              <a:r>
                <a:rPr lang="en-US" sz="1400" u="sng">
                  <a:solidFill>
                    <a:schemeClr val="tx1"/>
                  </a:solidFill>
                  <a:latin typeface="Times New Roman" pitchFamily="18" charset="0"/>
                </a:rPr>
                <a:t>Analysis</a:t>
              </a:r>
              <a:endParaRPr lang="en-US" sz="1400">
                <a:solidFill>
                  <a:schemeClr val="tx1"/>
                </a:solidFill>
                <a:latin typeface="Times New Roman" pitchFamily="18" charset="0"/>
              </a:endParaRPr>
            </a:p>
          </p:txBody>
        </p:sp>
        <p:sp>
          <p:nvSpPr>
            <p:cNvPr id="21" name="Rectangle 26"/>
            <p:cNvSpPr>
              <a:spLocks noChangeArrowheads="1"/>
            </p:cNvSpPr>
            <p:nvPr/>
          </p:nvSpPr>
          <p:spPr bwMode="auto">
            <a:xfrm>
              <a:off x="7694507" y="5663636"/>
              <a:ext cx="2087067"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Topology Details Analysis</a:t>
              </a:r>
            </a:p>
          </p:txBody>
        </p:sp>
        <p:sp>
          <p:nvSpPr>
            <p:cNvPr id="22" name="Rectangle 27"/>
            <p:cNvSpPr>
              <a:spLocks noChangeArrowheads="1"/>
            </p:cNvSpPr>
            <p:nvPr/>
          </p:nvSpPr>
          <p:spPr bwMode="auto">
            <a:xfrm>
              <a:off x="6502400" y="6336454"/>
              <a:ext cx="1045114" cy="523220"/>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Application</a:t>
              </a:r>
            </a:p>
            <a:p>
              <a:pPr algn="l">
                <a:buNone/>
              </a:pPr>
              <a:r>
                <a:rPr lang="en-US" sz="1400" u="sng">
                  <a:solidFill>
                    <a:schemeClr val="tx1"/>
                  </a:solidFill>
                  <a:latin typeface="Times New Roman" pitchFamily="18" charset="0"/>
                </a:rPr>
                <a:t>Analysis</a:t>
              </a:r>
            </a:p>
          </p:txBody>
        </p:sp>
        <p:grpSp>
          <p:nvGrpSpPr>
            <p:cNvPr id="23" name="Group 28"/>
            <p:cNvGrpSpPr>
              <a:grpSpLocks/>
            </p:cNvGrpSpPr>
            <p:nvPr/>
          </p:nvGrpSpPr>
          <p:grpSpPr bwMode="auto">
            <a:xfrm>
              <a:off x="6394026" y="6878320"/>
              <a:ext cx="2600960" cy="1625600"/>
              <a:chOff x="0" y="3024"/>
              <a:chExt cx="1200" cy="816"/>
            </a:xfrm>
          </p:grpSpPr>
          <p:sp>
            <p:nvSpPr>
              <p:cNvPr id="446" name="Rectangle 29"/>
              <p:cNvSpPr>
                <a:spLocks noChangeArrowheads="1"/>
              </p:cNvSpPr>
              <p:nvPr/>
            </p:nvSpPr>
            <p:spPr bwMode="auto">
              <a:xfrm>
                <a:off x="0" y="3024"/>
                <a:ext cx="1200" cy="816"/>
              </a:xfrm>
              <a:prstGeom prst="rect">
                <a:avLst/>
              </a:prstGeom>
              <a:solidFill>
                <a:schemeClr val="bg1"/>
              </a:solidFill>
              <a:ln w="12700">
                <a:solidFill>
                  <a:schemeClr val="tx1"/>
                </a:solidFill>
                <a:miter lim="800000"/>
                <a:headEnd/>
                <a:tailEnd/>
              </a:ln>
              <a:effectLst/>
            </p:spPr>
            <p:txBody>
              <a:bodyPr wrap="none" anchor="ctr"/>
              <a:lstStyle/>
              <a:p>
                <a:pPr>
                  <a:buNone/>
                </a:pPr>
                <a:endParaRPr lang="en-US"/>
              </a:p>
            </p:txBody>
          </p:sp>
          <p:grpSp>
            <p:nvGrpSpPr>
              <p:cNvPr id="447" name="Group 30"/>
              <p:cNvGrpSpPr>
                <a:grpSpLocks/>
              </p:cNvGrpSpPr>
              <p:nvPr/>
            </p:nvGrpSpPr>
            <p:grpSpPr bwMode="auto">
              <a:xfrm>
                <a:off x="140" y="3033"/>
                <a:ext cx="1012" cy="763"/>
                <a:chOff x="78" y="665"/>
                <a:chExt cx="6116" cy="3226"/>
              </a:xfrm>
            </p:grpSpPr>
            <p:sp>
              <p:nvSpPr>
                <p:cNvPr id="448" name="Rectangle 31"/>
                <p:cNvSpPr>
                  <a:spLocks noChangeArrowheads="1"/>
                </p:cNvSpPr>
                <p:nvPr/>
              </p:nvSpPr>
              <p:spPr bwMode="auto">
                <a:xfrm>
                  <a:off x="210" y="2013"/>
                  <a:ext cx="226"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449" name="Line 32"/>
                <p:cNvSpPr>
                  <a:spLocks noChangeShapeType="1"/>
                </p:cNvSpPr>
                <p:nvPr/>
              </p:nvSpPr>
              <p:spPr bwMode="auto">
                <a:xfrm flipH="1">
                  <a:off x="240" y="2160"/>
                  <a:ext cx="0" cy="1008"/>
                </a:xfrm>
                <a:prstGeom prst="line">
                  <a:avLst/>
                </a:prstGeom>
                <a:noFill/>
                <a:ln w="9525">
                  <a:solidFill>
                    <a:schemeClr val="tx1"/>
                  </a:solidFill>
                  <a:round/>
                  <a:headEnd/>
                  <a:tailEnd/>
                </a:ln>
                <a:effectLst/>
              </p:spPr>
              <p:txBody>
                <a:bodyPr wrap="none" anchor="ctr"/>
                <a:lstStyle/>
                <a:p>
                  <a:pPr>
                    <a:buNone/>
                  </a:pPr>
                  <a:endParaRPr lang="en-US"/>
                </a:p>
              </p:txBody>
            </p:sp>
            <p:sp>
              <p:nvSpPr>
                <p:cNvPr id="450" name="Rectangle 33"/>
                <p:cNvSpPr>
                  <a:spLocks noChangeArrowheads="1"/>
                </p:cNvSpPr>
                <p:nvPr/>
              </p:nvSpPr>
              <p:spPr bwMode="auto">
                <a:xfrm>
                  <a:off x="285" y="2238"/>
                  <a:ext cx="271" cy="90"/>
                </a:xfrm>
                <a:prstGeom prst="rect">
                  <a:avLst/>
                </a:prstGeom>
                <a:solidFill>
                  <a:schemeClr val="accent2"/>
                </a:solidFill>
                <a:ln w="9525">
                  <a:solidFill>
                    <a:schemeClr val="tx1"/>
                  </a:solidFill>
                  <a:miter lim="800000"/>
                  <a:headEnd/>
                  <a:tailEnd/>
                </a:ln>
                <a:effectLst/>
              </p:spPr>
              <p:txBody>
                <a:bodyPr wrap="none" anchor="ctr"/>
                <a:lstStyle/>
                <a:p>
                  <a:pPr>
                    <a:buNone/>
                  </a:pPr>
                  <a:r>
                    <a:rPr lang="en-US" sz="300">
                      <a:solidFill>
                        <a:srgbClr val="FFFF00"/>
                      </a:solidFill>
                    </a:rPr>
                    <a:t>AAGK1</a:t>
                  </a:r>
                </a:p>
              </p:txBody>
            </p:sp>
            <p:sp>
              <p:nvSpPr>
                <p:cNvPr id="451" name="Line 34"/>
                <p:cNvSpPr>
                  <a:spLocks noChangeShapeType="1"/>
                </p:cNvSpPr>
                <p:nvPr/>
              </p:nvSpPr>
              <p:spPr bwMode="auto">
                <a:xfrm>
                  <a:off x="240" y="228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52" name="Rectangle 35"/>
                <p:cNvSpPr>
                  <a:spLocks noChangeArrowheads="1"/>
                </p:cNvSpPr>
                <p:nvPr/>
              </p:nvSpPr>
              <p:spPr bwMode="auto">
                <a:xfrm>
                  <a:off x="90" y="2011"/>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a:t>
                  </a:r>
                </a:p>
              </p:txBody>
            </p:sp>
            <p:sp>
              <p:nvSpPr>
                <p:cNvPr id="453" name="Rectangle 36"/>
                <p:cNvSpPr>
                  <a:spLocks noChangeArrowheads="1"/>
                </p:cNvSpPr>
                <p:nvPr/>
              </p:nvSpPr>
              <p:spPr bwMode="auto">
                <a:xfrm>
                  <a:off x="285" y="2418"/>
                  <a:ext cx="271" cy="90"/>
                </a:xfrm>
                <a:prstGeom prst="rect">
                  <a:avLst/>
                </a:prstGeom>
                <a:solidFill>
                  <a:schemeClr val="accent2"/>
                </a:solidFill>
                <a:ln w="9525">
                  <a:solidFill>
                    <a:schemeClr val="tx1"/>
                  </a:solidFill>
                  <a:miter lim="800000"/>
                  <a:headEnd/>
                  <a:tailEnd/>
                </a:ln>
                <a:effectLst/>
              </p:spPr>
              <p:txBody>
                <a:bodyPr wrap="none" anchor="ctr"/>
                <a:lstStyle/>
                <a:p>
                  <a:pPr>
                    <a:buNone/>
                  </a:pPr>
                  <a:r>
                    <a:rPr lang="en-US" sz="300">
                      <a:solidFill>
                        <a:srgbClr val="FFFF00"/>
                      </a:solidFill>
                    </a:rPr>
                    <a:t>AAGK2</a:t>
                  </a:r>
                </a:p>
              </p:txBody>
            </p:sp>
            <p:sp>
              <p:nvSpPr>
                <p:cNvPr id="454" name="Line 37"/>
                <p:cNvSpPr>
                  <a:spLocks noChangeShapeType="1"/>
                </p:cNvSpPr>
                <p:nvPr/>
              </p:nvSpPr>
              <p:spPr bwMode="auto">
                <a:xfrm>
                  <a:off x="240" y="246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55" name="Rectangle 38"/>
                <p:cNvSpPr>
                  <a:spLocks noChangeArrowheads="1"/>
                </p:cNvSpPr>
                <p:nvPr/>
              </p:nvSpPr>
              <p:spPr bwMode="auto">
                <a:xfrm>
                  <a:off x="78" y="2190"/>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a:t>
                  </a:r>
                </a:p>
              </p:txBody>
            </p:sp>
            <p:sp>
              <p:nvSpPr>
                <p:cNvPr id="456" name="Rectangle 39"/>
                <p:cNvSpPr>
                  <a:spLocks noChangeArrowheads="1"/>
                </p:cNvSpPr>
                <p:nvPr/>
              </p:nvSpPr>
              <p:spPr bwMode="auto">
                <a:xfrm>
                  <a:off x="285" y="2598"/>
                  <a:ext cx="271" cy="90"/>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BILLING2</a:t>
                  </a:r>
                </a:p>
              </p:txBody>
            </p:sp>
            <p:sp>
              <p:nvSpPr>
                <p:cNvPr id="457" name="Line 40"/>
                <p:cNvSpPr>
                  <a:spLocks noChangeShapeType="1"/>
                </p:cNvSpPr>
                <p:nvPr/>
              </p:nvSpPr>
              <p:spPr bwMode="auto">
                <a:xfrm>
                  <a:off x="240" y="264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58" name="Rectangle 41"/>
                <p:cNvSpPr>
                  <a:spLocks noChangeArrowheads="1"/>
                </p:cNvSpPr>
                <p:nvPr/>
              </p:nvSpPr>
              <p:spPr bwMode="auto">
                <a:xfrm>
                  <a:off x="78" y="2375"/>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a:t>
                  </a:r>
                </a:p>
              </p:txBody>
            </p:sp>
            <p:sp>
              <p:nvSpPr>
                <p:cNvPr id="459" name="Rectangle 42"/>
                <p:cNvSpPr>
                  <a:spLocks noChangeArrowheads="1"/>
                </p:cNvSpPr>
                <p:nvPr/>
              </p:nvSpPr>
              <p:spPr bwMode="auto">
                <a:xfrm>
                  <a:off x="285" y="2777"/>
                  <a:ext cx="271" cy="90"/>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DBCLIENT</a:t>
                  </a:r>
                </a:p>
              </p:txBody>
            </p:sp>
            <p:sp>
              <p:nvSpPr>
                <p:cNvPr id="460" name="Line 43"/>
                <p:cNvSpPr>
                  <a:spLocks noChangeShapeType="1"/>
                </p:cNvSpPr>
                <p:nvPr/>
              </p:nvSpPr>
              <p:spPr bwMode="auto">
                <a:xfrm>
                  <a:off x="240" y="282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61" name="Rectangle 44"/>
                <p:cNvSpPr>
                  <a:spLocks noChangeArrowheads="1"/>
                </p:cNvSpPr>
                <p:nvPr/>
              </p:nvSpPr>
              <p:spPr bwMode="auto">
                <a:xfrm>
                  <a:off x="78" y="2553"/>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xxx.yyy.12.4</a:t>
                  </a:r>
                </a:p>
              </p:txBody>
            </p:sp>
            <p:sp>
              <p:nvSpPr>
                <p:cNvPr id="462" name="Rectangle 45"/>
                <p:cNvSpPr>
                  <a:spLocks noChangeArrowheads="1"/>
                </p:cNvSpPr>
                <p:nvPr/>
              </p:nvSpPr>
              <p:spPr bwMode="auto">
                <a:xfrm>
                  <a:off x="285" y="2957"/>
                  <a:ext cx="271" cy="90"/>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BILLINGDB</a:t>
                  </a:r>
                </a:p>
              </p:txBody>
            </p:sp>
            <p:sp>
              <p:nvSpPr>
                <p:cNvPr id="463" name="Line 46"/>
                <p:cNvSpPr>
                  <a:spLocks noChangeShapeType="1"/>
                </p:cNvSpPr>
                <p:nvPr/>
              </p:nvSpPr>
              <p:spPr bwMode="auto">
                <a:xfrm>
                  <a:off x="240" y="300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64" name="Rectangle 47"/>
                <p:cNvSpPr>
                  <a:spLocks noChangeArrowheads="1"/>
                </p:cNvSpPr>
                <p:nvPr/>
              </p:nvSpPr>
              <p:spPr bwMode="auto">
                <a:xfrm>
                  <a:off x="78" y="2732"/>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xxx.yyy.12.6</a:t>
                  </a:r>
                </a:p>
              </p:txBody>
            </p:sp>
            <p:sp>
              <p:nvSpPr>
                <p:cNvPr id="465" name="Rectangle 48"/>
                <p:cNvSpPr>
                  <a:spLocks noChangeArrowheads="1"/>
                </p:cNvSpPr>
                <p:nvPr/>
              </p:nvSpPr>
              <p:spPr bwMode="auto">
                <a:xfrm>
                  <a:off x="285" y="3120"/>
                  <a:ext cx="271" cy="90"/>
                </a:xfrm>
                <a:prstGeom prst="rect">
                  <a:avLst/>
                </a:prstGeom>
                <a:solidFill>
                  <a:srgbClr val="FFCC00"/>
                </a:solidFill>
                <a:ln w="9525">
                  <a:solidFill>
                    <a:schemeClr val="tx1"/>
                  </a:solidFill>
                  <a:miter lim="800000"/>
                  <a:headEnd/>
                  <a:tailEnd/>
                </a:ln>
                <a:effectLst/>
              </p:spPr>
              <p:txBody>
                <a:bodyPr wrap="none" anchor="ctr"/>
                <a:lstStyle/>
                <a:p>
                  <a:pPr>
                    <a:buNone/>
                  </a:pPr>
                  <a:r>
                    <a:rPr lang="en-US" sz="300">
                      <a:solidFill>
                        <a:schemeClr val="tx1"/>
                      </a:solidFill>
                    </a:rPr>
                    <a:t>AAVNM1</a:t>
                  </a:r>
                </a:p>
              </p:txBody>
            </p:sp>
            <p:sp>
              <p:nvSpPr>
                <p:cNvPr id="466" name="Line 49"/>
                <p:cNvSpPr>
                  <a:spLocks noChangeShapeType="1"/>
                </p:cNvSpPr>
                <p:nvPr/>
              </p:nvSpPr>
              <p:spPr bwMode="auto">
                <a:xfrm>
                  <a:off x="240" y="3165"/>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67" name="Rectangle 50"/>
                <p:cNvSpPr>
                  <a:spLocks noChangeArrowheads="1"/>
                </p:cNvSpPr>
                <p:nvPr/>
              </p:nvSpPr>
              <p:spPr bwMode="auto">
                <a:xfrm>
                  <a:off x="78" y="2890"/>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xxx.yyy.12.7</a:t>
                  </a:r>
                </a:p>
              </p:txBody>
            </p:sp>
            <p:sp>
              <p:nvSpPr>
                <p:cNvPr id="468" name="Rectangle 51"/>
                <p:cNvSpPr>
                  <a:spLocks noChangeArrowheads="1"/>
                </p:cNvSpPr>
                <p:nvPr/>
              </p:nvSpPr>
              <p:spPr bwMode="auto">
                <a:xfrm>
                  <a:off x="616" y="201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469" name="Rectangle 52"/>
                <p:cNvSpPr>
                  <a:spLocks noChangeArrowheads="1"/>
                </p:cNvSpPr>
                <p:nvPr/>
              </p:nvSpPr>
              <p:spPr bwMode="auto">
                <a:xfrm>
                  <a:off x="706" y="2238"/>
                  <a:ext cx="270" cy="90"/>
                </a:xfrm>
                <a:prstGeom prst="rect">
                  <a:avLst/>
                </a:prstGeom>
                <a:solidFill>
                  <a:schemeClr val="accent2"/>
                </a:solidFill>
                <a:ln w="9525">
                  <a:solidFill>
                    <a:schemeClr val="tx1"/>
                  </a:solidFill>
                  <a:miter lim="800000"/>
                  <a:headEnd/>
                  <a:tailEnd/>
                </a:ln>
                <a:effectLst/>
              </p:spPr>
              <p:txBody>
                <a:bodyPr wrap="none" anchor="ctr"/>
                <a:lstStyle/>
                <a:p>
                  <a:pPr>
                    <a:buNone/>
                  </a:pPr>
                  <a:r>
                    <a:rPr lang="en-US" sz="300">
                      <a:solidFill>
                        <a:srgbClr val="FFFF00"/>
                      </a:solidFill>
                    </a:rPr>
                    <a:t>VTVGK1</a:t>
                  </a:r>
                </a:p>
              </p:txBody>
            </p:sp>
            <p:sp>
              <p:nvSpPr>
                <p:cNvPr id="470" name="Line 53"/>
                <p:cNvSpPr>
                  <a:spLocks noChangeShapeType="1"/>
                </p:cNvSpPr>
                <p:nvPr/>
              </p:nvSpPr>
              <p:spPr bwMode="auto">
                <a:xfrm>
                  <a:off x="661" y="228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71" name="Rectangle 54"/>
                <p:cNvSpPr>
                  <a:spLocks noChangeArrowheads="1"/>
                </p:cNvSpPr>
                <p:nvPr/>
              </p:nvSpPr>
              <p:spPr bwMode="auto">
                <a:xfrm>
                  <a:off x="513" y="201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xxx.yyy.12.20</a:t>
                  </a:r>
                </a:p>
              </p:txBody>
            </p:sp>
            <p:sp>
              <p:nvSpPr>
                <p:cNvPr id="472" name="Rectangle 55"/>
                <p:cNvSpPr>
                  <a:spLocks noChangeArrowheads="1"/>
                </p:cNvSpPr>
                <p:nvPr/>
              </p:nvSpPr>
              <p:spPr bwMode="auto">
                <a:xfrm>
                  <a:off x="706" y="2418"/>
                  <a:ext cx="270" cy="89"/>
                </a:xfrm>
                <a:prstGeom prst="rect">
                  <a:avLst/>
                </a:prstGeom>
                <a:solidFill>
                  <a:schemeClr val="bg1"/>
                </a:solidFill>
                <a:ln w="9525">
                  <a:solidFill>
                    <a:schemeClr val="tx1"/>
                  </a:solidFill>
                  <a:miter lim="800000"/>
                  <a:headEnd/>
                  <a:tailEnd/>
                </a:ln>
                <a:effectLst/>
              </p:spPr>
              <p:txBody>
                <a:bodyPr wrap="none" anchor="ctr"/>
                <a:lstStyle/>
                <a:p>
                  <a:pPr>
                    <a:buNone/>
                  </a:pPr>
                  <a:r>
                    <a:rPr lang="en-US" sz="300">
                      <a:solidFill>
                        <a:schemeClr val="tx1"/>
                      </a:solidFill>
                    </a:rPr>
                    <a:t>BILLING</a:t>
                  </a:r>
                </a:p>
              </p:txBody>
            </p:sp>
            <p:sp>
              <p:nvSpPr>
                <p:cNvPr id="473" name="Line 56"/>
                <p:cNvSpPr>
                  <a:spLocks noChangeShapeType="1"/>
                </p:cNvSpPr>
                <p:nvPr/>
              </p:nvSpPr>
              <p:spPr bwMode="auto">
                <a:xfrm>
                  <a:off x="661" y="246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74" name="Rectangle 57"/>
                <p:cNvSpPr>
                  <a:spLocks noChangeArrowheads="1"/>
                </p:cNvSpPr>
                <p:nvPr/>
              </p:nvSpPr>
              <p:spPr bwMode="auto">
                <a:xfrm>
                  <a:off x="513" y="219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xxx.yyy.12.22</a:t>
                  </a:r>
                </a:p>
              </p:txBody>
            </p:sp>
            <p:sp>
              <p:nvSpPr>
                <p:cNvPr id="475" name="Rectangle 58"/>
                <p:cNvSpPr>
                  <a:spLocks noChangeArrowheads="1"/>
                </p:cNvSpPr>
                <p:nvPr/>
              </p:nvSpPr>
              <p:spPr bwMode="auto">
                <a:xfrm>
                  <a:off x="706" y="2597"/>
                  <a:ext cx="270" cy="90"/>
                </a:xfrm>
                <a:prstGeom prst="rect">
                  <a:avLst/>
                </a:prstGeom>
                <a:solidFill>
                  <a:srgbClr val="FFCC00"/>
                </a:solidFill>
                <a:ln w="9525">
                  <a:solidFill>
                    <a:schemeClr val="tx1"/>
                  </a:solidFill>
                  <a:miter lim="800000"/>
                  <a:headEnd/>
                  <a:tailEnd/>
                </a:ln>
                <a:effectLst/>
              </p:spPr>
              <p:txBody>
                <a:bodyPr wrap="none" anchor="ctr"/>
                <a:lstStyle/>
                <a:p>
                  <a:pPr>
                    <a:buNone/>
                  </a:pPr>
                  <a:r>
                    <a:rPr lang="en-US" sz="300">
                      <a:solidFill>
                        <a:schemeClr val="tx1"/>
                      </a:solidFill>
                    </a:rPr>
                    <a:t>VTVG1</a:t>
                  </a:r>
                </a:p>
              </p:txBody>
            </p:sp>
            <p:sp>
              <p:nvSpPr>
                <p:cNvPr id="476" name="Line 59"/>
                <p:cNvSpPr>
                  <a:spLocks noChangeShapeType="1"/>
                </p:cNvSpPr>
                <p:nvPr/>
              </p:nvSpPr>
              <p:spPr bwMode="auto">
                <a:xfrm>
                  <a:off x="661" y="264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77" name="Rectangle 60"/>
                <p:cNvSpPr>
                  <a:spLocks noChangeArrowheads="1"/>
                </p:cNvSpPr>
                <p:nvPr/>
              </p:nvSpPr>
              <p:spPr bwMode="auto">
                <a:xfrm>
                  <a:off x="513" y="237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xxx.yyy.12.24</a:t>
                  </a:r>
                </a:p>
              </p:txBody>
            </p:sp>
            <p:sp>
              <p:nvSpPr>
                <p:cNvPr id="478" name="Rectangle 61"/>
                <p:cNvSpPr>
                  <a:spLocks noChangeArrowheads="1"/>
                </p:cNvSpPr>
                <p:nvPr/>
              </p:nvSpPr>
              <p:spPr bwMode="auto">
                <a:xfrm>
                  <a:off x="706" y="2777"/>
                  <a:ext cx="270" cy="90"/>
                </a:xfrm>
                <a:prstGeom prst="rect">
                  <a:avLst/>
                </a:prstGeom>
                <a:solidFill>
                  <a:srgbClr val="FFCC00"/>
                </a:solidFill>
                <a:ln w="9525">
                  <a:solidFill>
                    <a:schemeClr val="tx1"/>
                  </a:solidFill>
                  <a:miter lim="800000"/>
                  <a:headEnd/>
                  <a:tailEnd/>
                </a:ln>
                <a:effectLst/>
              </p:spPr>
              <p:txBody>
                <a:bodyPr wrap="none" anchor="ctr"/>
                <a:lstStyle/>
                <a:p>
                  <a:pPr>
                    <a:buNone/>
                  </a:pPr>
                  <a:r>
                    <a:rPr lang="en-US" sz="300">
                      <a:solidFill>
                        <a:schemeClr val="tx1"/>
                      </a:solidFill>
                    </a:rPr>
                    <a:t>VTVG2</a:t>
                  </a:r>
                </a:p>
              </p:txBody>
            </p:sp>
            <p:sp>
              <p:nvSpPr>
                <p:cNvPr id="479" name="Line 62"/>
                <p:cNvSpPr>
                  <a:spLocks noChangeShapeType="1"/>
                </p:cNvSpPr>
                <p:nvPr/>
              </p:nvSpPr>
              <p:spPr bwMode="auto">
                <a:xfrm>
                  <a:off x="661" y="282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80" name="Rectangle 63"/>
                <p:cNvSpPr>
                  <a:spLocks noChangeArrowheads="1"/>
                </p:cNvSpPr>
                <p:nvPr/>
              </p:nvSpPr>
              <p:spPr bwMode="auto">
                <a:xfrm>
                  <a:off x="513" y="2549"/>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xxx.yyy.12.26</a:t>
                  </a:r>
                </a:p>
              </p:txBody>
            </p:sp>
            <p:sp>
              <p:nvSpPr>
                <p:cNvPr id="481" name="Line 64"/>
                <p:cNvSpPr>
                  <a:spLocks noChangeShapeType="1"/>
                </p:cNvSpPr>
                <p:nvPr/>
              </p:nvSpPr>
              <p:spPr bwMode="auto">
                <a:xfrm>
                  <a:off x="661" y="2148"/>
                  <a:ext cx="0" cy="674"/>
                </a:xfrm>
                <a:prstGeom prst="line">
                  <a:avLst/>
                </a:prstGeom>
                <a:noFill/>
                <a:ln w="9525">
                  <a:solidFill>
                    <a:schemeClr val="tx1"/>
                  </a:solidFill>
                  <a:round/>
                  <a:headEnd/>
                  <a:tailEnd/>
                </a:ln>
                <a:effectLst/>
              </p:spPr>
              <p:txBody>
                <a:bodyPr wrap="none" anchor="ctr"/>
                <a:lstStyle/>
                <a:p>
                  <a:pPr>
                    <a:buNone/>
                  </a:pPr>
                  <a:endParaRPr lang="en-US"/>
                </a:p>
              </p:txBody>
            </p:sp>
            <p:sp>
              <p:nvSpPr>
                <p:cNvPr id="482" name="Rectangle 65"/>
                <p:cNvSpPr>
                  <a:spLocks noChangeArrowheads="1"/>
                </p:cNvSpPr>
                <p:nvPr/>
              </p:nvSpPr>
              <p:spPr bwMode="auto">
                <a:xfrm>
                  <a:off x="1021" y="2013"/>
                  <a:ext cx="226"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483" name="Rectangle 66"/>
                <p:cNvSpPr>
                  <a:spLocks noChangeArrowheads="1"/>
                </p:cNvSpPr>
                <p:nvPr/>
              </p:nvSpPr>
              <p:spPr bwMode="auto">
                <a:xfrm>
                  <a:off x="1111" y="223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AAGW1</a:t>
                  </a:r>
                </a:p>
              </p:txBody>
            </p:sp>
            <p:sp>
              <p:nvSpPr>
                <p:cNvPr id="484" name="Line 67"/>
                <p:cNvSpPr>
                  <a:spLocks noChangeShapeType="1"/>
                </p:cNvSpPr>
                <p:nvPr/>
              </p:nvSpPr>
              <p:spPr bwMode="auto">
                <a:xfrm>
                  <a:off x="1066" y="228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85" name="Rectangle 68"/>
                <p:cNvSpPr>
                  <a:spLocks noChangeArrowheads="1"/>
                </p:cNvSpPr>
                <p:nvPr/>
              </p:nvSpPr>
              <p:spPr bwMode="auto">
                <a:xfrm>
                  <a:off x="911" y="201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xxx.yyy.12.34</a:t>
                  </a:r>
                </a:p>
              </p:txBody>
            </p:sp>
            <p:sp>
              <p:nvSpPr>
                <p:cNvPr id="486" name="Rectangle 69"/>
                <p:cNvSpPr>
                  <a:spLocks noChangeArrowheads="1"/>
                </p:cNvSpPr>
                <p:nvPr/>
              </p:nvSpPr>
              <p:spPr bwMode="auto">
                <a:xfrm>
                  <a:off x="1111" y="241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AAGW2</a:t>
                  </a:r>
                </a:p>
              </p:txBody>
            </p:sp>
            <p:sp>
              <p:nvSpPr>
                <p:cNvPr id="487" name="Line 70"/>
                <p:cNvSpPr>
                  <a:spLocks noChangeShapeType="1"/>
                </p:cNvSpPr>
                <p:nvPr/>
              </p:nvSpPr>
              <p:spPr bwMode="auto">
                <a:xfrm>
                  <a:off x="1066" y="246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488" name="Rectangle 71"/>
                <p:cNvSpPr>
                  <a:spLocks noChangeArrowheads="1"/>
                </p:cNvSpPr>
                <p:nvPr/>
              </p:nvSpPr>
              <p:spPr bwMode="auto">
                <a:xfrm>
                  <a:off x="911" y="219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xxx.yyy.12.37</a:t>
                  </a:r>
                </a:p>
              </p:txBody>
            </p:sp>
            <p:sp>
              <p:nvSpPr>
                <p:cNvPr id="489" name="Line 72"/>
                <p:cNvSpPr>
                  <a:spLocks noChangeShapeType="1"/>
                </p:cNvSpPr>
                <p:nvPr/>
              </p:nvSpPr>
              <p:spPr bwMode="auto">
                <a:xfrm flipV="1">
                  <a:off x="1066" y="214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490" name="Text Box 73"/>
                <p:cNvSpPr txBox="1">
                  <a:spLocks noChangeArrowheads="1"/>
                </p:cNvSpPr>
                <p:nvPr/>
              </p:nvSpPr>
              <p:spPr bwMode="auto">
                <a:xfrm>
                  <a:off x="543" y="2792"/>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a:t>
                  </a:r>
                </a:p>
              </p:txBody>
            </p:sp>
            <p:sp>
              <p:nvSpPr>
                <p:cNvPr id="491" name="Line 74"/>
                <p:cNvSpPr>
                  <a:spLocks noChangeShapeType="1"/>
                </p:cNvSpPr>
                <p:nvPr/>
              </p:nvSpPr>
              <p:spPr bwMode="auto">
                <a:xfrm flipH="1">
                  <a:off x="255" y="1654"/>
                  <a:ext cx="496" cy="359"/>
                </a:xfrm>
                <a:prstGeom prst="line">
                  <a:avLst/>
                </a:prstGeom>
                <a:noFill/>
                <a:ln w="9525">
                  <a:solidFill>
                    <a:schemeClr val="tx1"/>
                  </a:solidFill>
                  <a:round/>
                  <a:headEnd/>
                  <a:tailEnd/>
                </a:ln>
                <a:effectLst/>
              </p:spPr>
              <p:txBody>
                <a:bodyPr wrap="none" anchor="ctr"/>
                <a:lstStyle/>
                <a:p>
                  <a:pPr>
                    <a:buNone/>
                  </a:pPr>
                  <a:endParaRPr lang="en-US"/>
                </a:p>
              </p:txBody>
            </p:sp>
            <p:sp>
              <p:nvSpPr>
                <p:cNvPr id="492" name="Line 75"/>
                <p:cNvSpPr>
                  <a:spLocks noChangeShapeType="1"/>
                </p:cNvSpPr>
                <p:nvPr/>
              </p:nvSpPr>
              <p:spPr bwMode="auto">
                <a:xfrm flipH="1">
                  <a:off x="796" y="1744"/>
                  <a:ext cx="0" cy="269"/>
                </a:xfrm>
                <a:prstGeom prst="line">
                  <a:avLst/>
                </a:prstGeom>
                <a:noFill/>
                <a:ln w="9525">
                  <a:solidFill>
                    <a:schemeClr val="tx1"/>
                  </a:solidFill>
                  <a:round/>
                  <a:headEnd/>
                  <a:tailEnd/>
                </a:ln>
                <a:effectLst/>
              </p:spPr>
              <p:txBody>
                <a:bodyPr wrap="none" anchor="ctr"/>
                <a:lstStyle/>
                <a:p>
                  <a:pPr>
                    <a:buNone/>
                  </a:pPr>
                  <a:endParaRPr lang="en-US"/>
                </a:p>
              </p:txBody>
            </p:sp>
            <p:sp>
              <p:nvSpPr>
                <p:cNvPr id="493" name="Line 76"/>
                <p:cNvSpPr>
                  <a:spLocks noChangeShapeType="1"/>
                </p:cNvSpPr>
                <p:nvPr/>
              </p:nvSpPr>
              <p:spPr bwMode="auto">
                <a:xfrm>
                  <a:off x="841" y="1654"/>
                  <a:ext cx="315" cy="359"/>
                </a:xfrm>
                <a:prstGeom prst="line">
                  <a:avLst/>
                </a:prstGeom>
                <a:noFill/>
                <a:ln w="9525">
                  <a:solidFill>
                    <a:schemeClr val="tx1"/>
                  </a:solidFill>
                  <a:round/>
                  <a:headEnd/>
                  <a:tailEnd/>
                </a:ln>
                <a:effectLst/>
              </p:spPr>
              <p:txBody>
                <a:bodyPr wrap="none" anchor="ctr"/>
                <a:lstStyle/>
                <a:p>
                  <a:pPr>
                    <a:buNone/>
                  </a:pPr>
                  <a:endParaRPr lang="en-US"/>
                </a:p>
              </p:txBody>
            </p:sp>
            <p:sp>
              <p:nvSpPr>
                <p:cNvPr id="494" name="Rectangle 77"/>
                <p:cNvSpPr>
                  <a:spLocks noChangeArrowheads="1"/>
                </p:cNvSpPr>
                <p:nvPr/>
              </p:nvSpPr>
              <p:spPr bwMode="auto">
                <a:xfrm>
                  <a:off x="736" y="1513"/>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xxx.yyy.12.33</a:t>
                  </a:r>
                </a:p>
              </p:txBody>
            </p:sp>
            <p:sp>
              <p:nvSpPr>
                <p:cNvPr id="495" name="Rectangle 78"/>
                <p:cNvSpPr>
                  <a:spLocks noChangeArrowheads="1"/>
                </p:cNvSpPr>
                <p:nvPr/>
              </p:nvSpPr>
              <p:spPr bwMode="auto">
                <a:xfrm>
                  <a:off x="422" y="1632"/>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xxx.yyy.12.18</a:t>
                  </a:r>
                </a:p>
              </p:txBody>
            </p:sp>
            <p:sp>
              <p:nvSpPr>
                <p:cNvPr id="496" name="Rectangle 79"/>
                <p:cNvSpPr>
                  <a:spLocks noChangeArrowheads="1"/>
                </p:cNvSpPr>
                <p:nvPr/>
              </p:nvSpPr>
              <p:spPr bwMode="auto">
                <a:xfrm>
                  <a:off x="138" y="1513"/>
                  <a:ext cx="10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xxx.yyy.12.9</a:t>
                  </a:r>
                </a:p>
              </p:txBody>
            </p:sp>
            <p:sp>
              <p:nvSpPr>
                <p:cNvPr id="497" name="Line 80"/>
                <p:cNvSpPr>
                  <a:spLocks noChangeShapeType="1"/>
                </p:cNvSpPr>
                <p:nvPr/>
              </p:nvSpPr>
              <p:spPr bwMode="auto">
                <a:xfrm flipV="1">
                  <a:off x="751" y="1384"/>
                  <a:ext cx="45" cy="225"/>
                </a:xfrm>
                <a:prstGeom prst="line">
                  <a:avLst/>
                </a:prstGeom>
                <a:noFill/>
                <a:ln w="9525">
                  <a:solidFill>
                    <a:schemeClr val="tx1"/>
                  </a:solidFill>
                  <a:round/>
                  <a:headEnd/>
                  <a:tailEnd/>
                </a:ln>
                <a:effectLst/>
              </p:spPr>
              <p:txBody>
                <a:bodyPr wrap="none" anchor="ctr"/>
                <a:lstStyle/>
                <a:p>
                  <a:pPr>
                    <a:buNone/>
                  </a:pPr>
                  <a:endParaRPr lang="en-US"/>
                </a:p>
              </p:txBody>
            </p:sp>
            <p:sp>
              <p:nvSpPr>
                <p:cNvPr id="498" name="Oval 81"/>
                <p:cNvSpPr>
                  <a:spLocks noChangeArrowheads="1"/>
                </p:cNvSpPr>
                <p:nvPr/>
              </p:nvSpPr>
              <p:spPr bwMode="auto">
                <a:xfrm>
                  <a:off x="1427" y="1699"/>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499" name="Line 82"/>
                <p:cNvSpPr>
                  <a:spLocks noChangeShapeType="1"/>
                </p:cNvSpPr>
                <p:nvPr/>
              </p:nvSpPr>
              <p:spPr bwMode="auto">
                <a:xfrm flipH="1">
                  <a:off x="1156" y="2553"/>
                  <a:ext cx="271" cy="674"/>
                </a:xfrm>
                <a:prstGeom prst="line">
                  <a:avLst/>
                </a:prstGeom>
                <a:noFill/>
                <a:ln w="9525">
                  <a:solidFill>
                    <a:schemeClr val="tx1"/>
                  </a:solidFill>
                  <a:round/>
                  <a:headEnd/>
                  <a:tailEnd/>
                </a:ln>
                <a:effectLst/>
              </p:spPr>
              <p:txBody>
                <a:bodyPr wrap="none" anchor="ctr"/>
                <a:lstStyle/>
                <a:p>
                  <a:pPr>
                    <a:buNone/>
                  </a:pPr>
                  <a:endParaRPr lang="en-US"/>
                </a:p>
              </p:txBody>
            </p:sp>
            <p:sp>
              <p:nvSpPr>
                <p:cNvPr id="500" name="Rectangle 83"/>
                <p:cNvSpPr>
                  <a:spLocks noChangeArrowheads="1"/>
                </p:cNvSpPr>
                <p:nvPr/>
              </p:nvSpPr>
              <p:spPr bwMode="auto">
                <a:xfrm>
                  <a:off x="1066" y="3227"/>
                  <a:ext cx="226"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01" name="Rectangle 84"/>
                <p:cNvSpPr>
                  <a:spLocks noChangeArrowheads="1"/>
                </p:cNvSpPr>
                <p:nvPr/>
              </p:nvSpPr>
              <p:spPr bwMode="auto">
                <a:xfrm>
                  <a:off x="1156" y="3452"/>
                  <a:ext cx="271"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BBGW1</a:t>
                  </a:r>
                </a:p>
              </p:txBody>
            </p:sp>
            <p:sp>
              <p:nvSpPr>
                <p:cNvPr id="502" name="Line 85"/>
                <p:cNvSpPr>
                  <a:spLocks noChangeShapeType="1"/>
                </p:cNvSpPr>
                <p:nvPr/>
              </p:nvSpPr>
              <p:spPr bwMode="auto">
                <a:xfrm>
                  <a:off x="1111" y="349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03" name="Rectangle 86"/>
                <p:cNvSpPr>
                  <a:spLocks noChangeArrowheads="1"/>
                </p:cNvSpPr>
                <p:nvPr/>
              </p:nvSpPr>
              <p:spPr bwMode="auto">
                <a:xfrm>
                  <a:off x="965" y="323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xxx.yyy.12.50</a:t>
                  </a:r>
                </a:p>
              </p:txBody>
            </p:sp>
            <p:sp>
              <p:nvSpPr>
                <p:cNvPr id="504" name="Rectangle 87"/>
                <p:cNvSpPr>
                  <a:spLocks noChangeArrowheads="1"/>
                </p:cNvSpPr>
                <p:nvPr/>
              </p:nvSpPr>
              <p:spPr bwMode="auto">
                <a:xfrm>
                  <a:off x="1156" y="3631"/>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BBGW2</a:t>
                  </a:r>
                </a:p>
              </p:txBody>
            </p:sp>
            <p:sp>
              <p:nvSpPr>
                <p:cNvPr id="505" name="Line 88"/>
                <p:cNvSpPr>
                  <a:spLocks noChangeShapeType="1"/>
                </p:cNvSpPr>
                <p:nvPr/>
              </p:nvSpPr>
              <p:spPr bwMode="auto">
                <a:xfrm>
                  <a:off x="1111" y="367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06" name="Rectangle 89"/>
                <p:cNvSpPr>
                  <a:spLocks noChangeArrowheads="1"/>
                </p:cNvSpPr>
                <p:nvPr/>
              </p:nvSpPr>
              <p:spPr bwMode="auto">
                <a:xfrm>
                  <a:off x="965" y="341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xxx.yyy.12.53</a:t>
                  </a:r>
                </a:p>
              </p:txBody>
            </p:sp>
            <p:sp>
              <p:nvSpPr>
                <p:cNvPr id="507" name="Line 90"/>
                <p:cNvSpPr>
                  <a:spLocks noChangeShapeType="1"/>
                </p:cNvSpPr>
                <p:nvPr/>
              </p:nvSpPr>
              <p:spPr bwMode="auto">
                <a:xfrm flipV="1">
                  <a:off x="1111" y="3362"/>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08" name="Oval 91"/>
                <p:cNvSpPr>
                  <a:spLocks noChangeArrowheads="1"/>
                </p:cNvSpPr>
                <p:nvPr/>
              </p:nvSpPr>
              <p:spPr bwMode="auto">
                <a:xfrm>
                  <a:off x="706" y="156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09" name="Oval 92"/>
                <p:cNvSpPr>
                  <a:spLocks noChangeArrowheads="1"/>
                </p:cNvSpPr>
                <p:nvPr/>
              </p:nvSpPr>
              <p:spPr bwMode="auto">
                <a:xfrm>
                  <a:off x="1697"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10" name="Rectangle 93"/>
                <p:cNvSpPr>
                  <a:spLocks noChangeArrowheads="1"/>
                </p:cNvSpPr>
                <p:nvPr/>
              </p:nvSpPr>
              <p:spPr bwMode="auto">
                <a:xfrm>
                  <a:off x="1472" y="273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11" name="Rectangle 94"/>
                <p:cNvSpPr>
                  <a:spLocks noChangeArrowheads="1"/>
                </p:cNvSpPr>
                <p:nvPr/>
              </p:nvSpPr>
              <p:spPr bwMode="auto">
                <a:xfrm>
                  <a:off x="1562" y="2958"/>
                  <a:ext cx="270"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GGGW1</a:t>
                  </a:r>
                </a:p>
              </p:txBody>
            </p:sp>
            <p:sp>
              <p:nvSpPr>
                <p:cNvPr id="512" name="Line 95"/>
                <p:cNvSpPr>
                  <a:spLocks noChangeShapeType="1"/>
                </p:cNvSpPr>
                <p:nvPr/>
              </p:nvSpPr>
              <p:spPr bwMode="auto">
                <a:xfrm>
                  <a:off x="1517" y="300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13" name="Rectangle 96"/>
                <p:cNvSpPr>
                  <a:spLocks noChangeArrowheads="1"/>
                </p:cNvSpPr>
                <p:nvPr/>
              </p:nvSpPr>
              <p:spPr bwMode="auto">
                <a:xfrm>
                  <a:off x="1364" y="2737"/>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xxx.yyy.12.66</a:t>
                  </a:r>
                </a:p>
              </p:txBody>
            </p:sp>
            <p:sp>
              <p:nvSpPr>
                <p:cNvPr id="514" name="Rectangle 97"/>
                <p:cNvSpPr>
                  <a:spLocks noChangeArrowheads="1"/>
                </p:cNvSpPr>
                <p:nvPr/>
              </p:nvSpPr>
              <p:spPr bwMode="auto">
                <a:xfrm>
                  <a:off x="1562" y="3137"/>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GGGW2</a:t>
                  </a:r>
                </a:p>
              </p:txBody>
            </p:sp>
            <p:sp>
              <p:nvSpPr>
                <p:cNvPr id="515" name="Line 98"/>
                <p:cNvSpPr>
                  <a:spLocks noChangeShapeType="1"/>
                </p:cNvSpPr>
                <p:nvPr/>
              </p:nvSpPr>
              <p:spPr bwMode="auto">
                <a:xfrm>
                  <a:off x="1517" y="3182"/>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16" name="Rectangle 99"/>
                <p:cNvSpPr>
                  <a:spLocks noChangeArrowheads="1"/>
                </p:cNvSpPr>
                <p:nvPr/>
              </p:nvSpPr>
              <p:spPr bwMode="auto">
                <a:xfrm>
                  <a:off x="1364" y="2911"/>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xxx.yyy.12.69</a:t>
                  </a:r>
                </a:p>
              </p:txBody>
            </p:sp>
            <p:sp>
              <p:nvSpPr>
                <p:cNvPr id="517" name="Line 100"/>
                <p:cNvSpPr>
                  <a:spLocks noChangeShapeType="1"/>
                </p:cNvSpPr>
                <p:nvPr/>
              </p:nvSpPr>
              <p:spPr bwMode="auto">
                <a:xfrm flipV="1">
                  <a:off x="1517" y="2868"/>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18" name="Text Box 101"/>
                <p:cNvSpPr txBox="1">
                  <a:spLocks noChangeArrowheads="1"/>
                </p:cNvSpPr>
                <p:nvPr/>
              </p:nvSpPr>
              <p:spPr bwMode="auto">
                <a:xfrm>
                  <a:off x="815" y="3597"/>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2</a:t>
                  </a:r>
                </a:p>
              </p:txBody>
            </p:sp>
            <p:sp>
              <p:nvSpPr>
                <p:cNvPr id="519" name="Text Box 102"/>
                <p:cNvSpPr txBox="1">
                  <a:spLocks noChangeArrowheads="1"/>
                </p:cNvSpPr>
                <p:nvPr/>
              </p:nvSpPr>
              <p:spPr bwMode="auto">
                <a:xfrm>
                  <a:off x="1213" y="3107"/>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3</a:t>
                  </a:r>
                </a:p>
              </p:txBody>
            </p:sp>
            <p:sp>
              <p:nvSpPr>
                <p:cNvPr id="520" name="Line 103"/>
                <p:cNvSpPr>
                  <a:spLocks noChangeShapeType="1"/>
                </p:cNvSpPr>
                <p:nvPr/>
              </p:nvSpPr>
              <p:spPr bwMode="auto">
                <a:xfrm flipH="1">
                  <a:off x="1607" y="1834"/>
                  <a:ext cx="180" cy="899"/>
                </a:xfrm>
                <a:prstGeom prst="line">
                  <a:avLst/>
                </a:prstGeom>
                <a:noFill/>
                <a:ln w="9525">
                  <a:solidFill>
                    <a:schemeClr val="tx1"/>
                  </a:solidFill>
                  <a:round/>
                  <a:headEnd/>
                  <a:tailEnd/>
                </a:ln>
                <a:effectLst/>
              </p:spPr>
              <p:txBody>
                <a:bodyPr wrap="none" anchor="ctr"/>
                <a:lstStyle/>
                <a:p>
                  <a:pPr>
                    <a:buNone/>
                  </a:pPr>
                  <a:endParaRPr lang="en-US"/>
                </a:p>
              </p:txBody>
            </p:sp>
            <p:sp>
              <p:nvSpPr>
                <p:cNvPr id="521" name="Oval 104"/>
                <p:cNvSpPr>
                  <a:spLocks noChangeArrowheads="1"/>
                </p:cNvSpPr>
                <p:nvPr/>
              </p:nvSpPr>
              <p:spPr bwMode="auto">
                <a:xfrm>
                  <a:off x="1832" y="2238"/>
                  <a:ext cx="181"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22" name="Line 105"/>
                <p:cNvSpPr>
                  <a:spLocks noChangeShapeType="1"/>
                </p:cNvSpPr>
                <p:nvPr/>
              </p:nvSpPr>
              <p:spPr bwMode="auto">
                <a:xfrm>
                  <a:off x="1923" y="2418"/>
                  <a:ext cx="180" cy="674"/>
                </a:xfrm>
                <a:prstGeom prst="line">
                  <a:avLst/>
                </a:prstGeom>
                <a:noFill/>
                <a:ln w="9525">
                  <a:solidFill>
                    <a:schemeClr val="tx1"/>
                  </a:solidFill>
                  <a:round/>
                  <a:headEnd/>
                  <a:tailEnd/>
                </a:ln>
                <a:effectLst/>
              </p:spPr>
              <p:txBody>
                <a:bodyPr wrap="none" anchor="ctr"/>
                <a:lstStyle/>
                <a:p>
                  <a:pPr>
                    <a:buNone/>
                  </a:pPr>
                  <a:endParaRPr lang="en-US"/>
                </a:p>
              </p:txBody>
            </p:sp>
            <p:sp>
              <p:nvSpPr>
                <p:cNvPr id="523" name="Rectangle 106"/>
                <p:cNvSpPr>
                  <a:spLocks noChangeArrowheads="1"/>
                </p:cNvSpPr>
                <p:nvPr/>
              </p:nvSpPr>
              <p:spPr bwMode="auto">
                <a:xfrm>
                  <a:off x="2013" y="3092"/>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24" name="Rectangle 107"/>
                <p:cNvSpPr>
                  <a:spLocks noChangeArrowheads="1"/>
                </p:cNvSpPr>
                <p:nvPr/>
              </p:nvSpPr>
              <p:spPr bwMode="auto">
                <a:xfrm>
                  <a:off x="2103" y="3317"/>
                  <a:ext cx="270"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DDGW1</a:t>
                  </a:r>
                </a:p>
              </p:txBody>
            </p:sp>
            <p:sp>
              <p:nvSpPr>
                <p:cNvPr id="525" name="Line 108"/>
                <p:cNvSpPr>
                  <a:spLocks noChangeShapeType="1"/>
                </p:cNvSpPr>
                <p:nvPr/>
              </p:nvSpPr>
              <p:spPr bwMode="auto">
                <a:xfrm>
                  <a:off x="2058" y="3361"/>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26" name="Rectangle 109"/>
                <p:cNvSpPr>
                  <a:spLocks noChangeArrowheads="1"/>
                </p:cNvSpPr>
                <p:nvPr/>
              </p:nvSpPr>
              <p:spPr bwMode="auto">
                <a:xfrm>
                  <a:off x="1907" y="3090"/>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xxx.yyy.12.82</a:t>
                  </a:r>
                </a:p>
              </p:txBody>
            </p:sp>
            <p:sp>
              <p:nvSpPr>
                <p:cNvPr id="527" name="Rectangle 110"/>
                <p:cNvSpPr>
                  <a:spLocks noChangeArrowheads="1"/>
                </p:cNvSpPr>
                <p:nvPr/>
              </p:nvSpPr>
              <p:spPr bwMode="auto">
                <a:xfrm>
                  <a:off x="2103" y="3496"/>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DDGW2</a:t>
                  </a:r>
                </a:p>
              </p:txBody>
            </p:sp>
            <p:sp>
              <p:nvSpPr>
                <p:cNvPr id="528" name="Line 111"/>
                <p:cNvSpPr>
                  <a:spLocks noChangeShapeType="1"/>
                </p:cNvSpPr>
                <p:nvPr/>
              </p:nvSpPr>
              <p:spPr bwMode="auto">
                <a:xfrm>
                  <a:off x="2058" y="3541"/>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29" name="Rectangle 112"/>
                <p:cNvSpPr>
                  <a:spLocks noChangeArrowheads="1"/>
                </p:cNvSpPr>
                <p:nvPr/>
              </p:nvSpPr>
              <p:spPr bwMode="auto">
                <a:xfrm>
                  <a:off x="1901" y="3269"/>
                  <a:ext cx="107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xxx.yyy.1284</a:t>
                  </a:r>
                </a:p>
              </p:txBody>
            </p:sp>
            <p:sp>
              <p:nvSpPr>
                <p:cNvPr id="530" name="Line 113"/>
                <p:cNvSpPr>
                  <a:spLocks noChangeShapeType="1"/>
                </p:cNvSpPr>
                <p:nvPr/>
              </p:nvSpPr>
              <p:spPr bwMode="auto">
                <a:xfrm flipV="1">
                  <a:off x="2058" y="3227"/>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31" name="Text Box 114"/>
                <p:cNvSpPr txBox="1">
                  <a:spLocks noChangeArrowheads="1"/>
                </p:cNvSpPr>
                <p:nvPr/>
              </p:nvSpPr>
              <p:spPr bwMode="auto">
                <a:xfrm>
                  <a:off x="1762" y="3465"/>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4</a:t>
                  </a:r>
                </a:p>
              </p:txBody>
            </p:sp>
            <p:sp>
              <p:nvSpPr>
                <p:cNvPr id="532" name="Oval 115"/>
                <p:cNvSpPr>
                  <a:spLocks noChangeArrowheads="1"/>
                </p:cNvSpPr>
                <p:nvPr/>
              </p:nvSpPr>
              <p:spPr bwMode="auto">
                <a:xfrm>
                  <a:off x="2103"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33" name="Rectangle 116"/>
                <p:cNvSpPr>
                  <a:spLocks noChangeArrowheads="1"/>
                </p:cNvSpPr>
                <p:nvPr/>
              </p:nvSpPr>
              <p:spPr bwMode="auto">
                <a:xfrm>
                  <a:off x="2103" y="210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34" name="Rectangle 117"/>
                <p:cNvSpPr>
                  <a:spLocks noChangeArrowheads="1"/>
                </p:cNvSpPr>
                <p:nvPr/>
              </p:nvSpPr>
              <p:spPr bwMode="auto">
                <a:xfrm>
                  <a:off x="2193" y="232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FFGW1</a:t>
                  </a:r>
                </a:p>
              </p:txBody>
            </p:sp>
            <p:sp>
              <p:nvSpPr>
                <p:cNvPr id="535" name="Line 118"/>
                <p:cNvSpPr>
                  <a:spLocks noChangeShapeType="1"/>
                </p:cNvSpPr>
                <p:nvPr/>
              </p:nvSpPr>
              <p:spPr bwMode="auto">
                <a:xfrm>
                  <a:off x="2148" y="237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36" name="Rectangle 119"/>
                <p:cNvSpPr>
                  <a:spLocks noChangeArrowheads="1"/>
                </p:cNvSpPr>
                <p:nvPr/>
              </p:nvSpPr>
              <p:spPr bwMode="auto">
                <a:xfrm>
                  <a:off x="2004" y="2102"/>
                  <a:ext cx="1093"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xxx.yyy.12.98</a:t>
                  </a:r>
                </a:p>
              </p:txBody>
            </p:sp>
            <p:sp>
              <p:nvSpPr>
                <p:cNvPr id="537" name="Rectangle 120"/>
                <p:cNvSpPr>
                  <a:spLocks noChangeArrowheads="1"/>
                </p:cNvSpPr>
                <p:nvPr/>
              </p:nvSpPr>
              <p:spPr bwMode="auto">
                <a:xfrm>
                  <a:off x="2193" y="250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FFGW2</a:t>
                  </a:r>
                </a:p>
              </p:txBody>
            </p:sp>
            <p:sp>
              <p:nvSpPr>
                <p:cNvPr id="538" name="Line 121"/>
                <p:cNvSpPr>
                  <a:spLocks noChangeShapeType="1"/>
                </p:cNvSpPr>
                <p:nvPr/>
              </p:nvSpPr>
              <p:spPr bwMode="auto">
                <a:xfrm>
                  <a:off x="2148" y="255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39" name="Rectangle 122"/>
                <p:cNvSpPr>
                  <a:spLocks noChangeArrowheads="1"/>
                </p:cNvSpPr>
                <p:nvPr/>
              </p:nvSpPr>
              <p:spPr bwMode="auto">
                <a:xfrm>
                  <a:off x="2016" y="2285"/>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xxx.yyy.12.100</a:t>
                  </a:r>
                </a:p>
              </p:txBody>
            </p:sp>
            <p:sp>
              <p:nvSpPr>
                <p:cNvPr id="540" name="Line 123"/>
                <p:cNvSpPr>
                  <a:spLocks noChangeShapeType="1"/>
                </p:cNvSpPr>
                <p:nvPr/>
              </p:nvSpPr>
              <p:spPr bwMode="auto">
                <a:xfrm flipV="1">
                  <a:off x="2148" y="223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41" name="Text Box 124"/>
                <p:cNvSpPr txBox="1">
                  <a:spLocks noChangeArrowheads="1"/>
                </p:cNvSpPr>
                <p:nvPr/>
              </p:nvSpPr>
              <p:spPr bwMode="auto">
                <a:xfrm>
                  <a:off x="1895" y="2477"/>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5</a:t>
                  </a:r>
                </a:p>
              </p:txBody>
            </p:sp>
            <p:sp>
              <p:nvSpPr>
                <p:cNvPr id="542" name="Line 125"/>
                <p:cNvSpPr>
                  <a:spLocks noChangeShapeType="1"/>
                </p:cNvSpPr>
                <p:nvPr/>
              </p:nvSpPr>
              <p:spPr bwMode="auto">
                <a:xfrm flipH="1">
                  <a:off x="2193" y="1834"/>
                  <a:ext cx="0" cy="269"/>
                </a:xfrm>
                <a:prstGeom prst="line">
                  <a:avLst/>
                </a:prstGeom>
                <a:noFill/>
                <a:ln w="9525">
                  <a:solidFill>
                    <a:schemeClr val="tx1"/>
                  </a:solidFill>
                  <a:round/>
                  <a:headEnd/>
                  <a:tailEnd/>
                </a:ln>
                <a:effectLst/>
              </p:spPr>
              <p:txBody>
                <a:bodyPr wrap="none" anchor="ctr"/>
                <a:lstStyle/>
                <a:p>
                  <a:pPr>
                    <a:buNone/>
                  </a:pPr>
                  <a:endParaRPr lang="en-US"/>
                </a:p>
              </p:txBody>
            </p:sp>
            <p:sp>
              <p:nvSpPr>
                <p:cNvPr id="543" name="Oval 126"/>
                <p:cNvSpPr>
                  <a:spLocks noChangeArrowheads="1"/>
                </p:cNvSpPr>
                <p:nvPr/>
              </p:nvSpPr>
              <p:spPr bwMode="auto">
                <a:xfrm>
                  <a:off x="2463" y="1968"/>
                  <a:ext cx="181"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44" name="Line 127"/>
                <p:cNvSpPr>
                  <a:spLocks noChangeShapeType="1"/>
                </p:cNvSpPr>
                <p:nvPr/>
              </p:nvSpPr>
              <p:spPr bwMode="auto">
                <a:xfrm>
                  <a:off x="2553" y="2148"/>
                  <a:ext cx="91" cy="809"/>
                </a:xfrm>
                <a:prstGeom prst="line">
                  <a:avLst/>
                </a:prstGeom>
                <a:noFill/>
                <a:ln w="9525">
                  <a:solidFill>
                    <a:schemeClr val="tx1"/>
                  </a:solidFill>
                  <a:round/>
                  <a:headEnd/>
                  <a:tailEnd/>
                </a:ln>
                <a:effectLst/>
              </p:spPr>
              <p:txBody>
                <a:bodyPr wrap="none" anchor="ctr"/>
                <a:lstStyle/>
                <a:p>
                  <a:pPr>
                    <a:buNone/>
                  </a:pPr>
                  <a:endParaRPr lang="en-US"/>
                </a:p>
              </p:txBody>
            </p:sp>
            <p:sp>
              <p:nvSpPr>
                <p:cNvPr id="545" name="Rectangle 128"/>
                <p:cNvSpPr>
                  <a:spLocks noChangeArrowheads="1"/>
                </p:cNvSpPr>
                <p:nvPr/>
              </p:nvSpPr>
              <p:spPr bwMode="auto">
                <a:xfrm>
                  <a:off x="2508" y="295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46" name="Rectangle 129"/>
                <p:cNvSpPr>
                  <a:spLocks noChangeArrowheads="1"/>
                </p:cNvSpPr>
                <p:nvPr/>
              </p:nvSpPr>
              <p:spPr bwMode="auto">
                <a:xfrm>
                  <a:off x="2598" y="318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RRGW1</a:t>
                  </a:r>
                </a:p>
              </p:txBody>
            </p:sp>
            <p:sp>
              <p:nvSpPr>
                <p:cNvPr id="547" name="Line 130"/>
                <p:cNvSpPr>
                  <a:spLocks noChangeShapeType="1"/>
                </p:cNvSpPr>
                <p:nvPr/>
              </p:nvSpPr>
              <p:spPr bwMode="auto">
                <a:xfrm>
                  <a:off x="2553" y="322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48" name="Rectangle 131"/>
                <p:cNvSpPr>
                  <a:spLocks noChangeArrowheads="1"/>
                </p:cNvSpPr>
                <p:nvPr/>
              </p:nvSpPr>
              <p:spPr bwMode="auto">
                <a:xfrm>
                  <a:off x="2420" y="2958"/>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xxx.yyy.12.114</a:t>
                  </a:r>
                </a:p>
              </p:txBody>
            </p:sp>
            <p:sp>
              <p:nvSpPr>
                <p:cNvPr id="549" name="Rectangle 132"/>
                <p:cNvSpPr>
                  <a:spLocks noChangeArrowheads="1"/>
                </p:cNvSpPr>
                <p:nvPr/>
              </p:nvSpPr>
              <p:spPr bwMode="auto">
                <a:xfrm>
                  <a:off x="2598" y="336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RRGW2</a:t>
                  </a:r>
                </a:p>
              </p:txBody>
            </p:sp>
            <p:sp>
              <p:nvSpPr>
                <p:cNvPr id="550" name="Line 133"/>
                <p:cNvSpPr>
                  <a:spLocks noChangeShapeType="1"/>
                </p:cNvSpPr>
                <p:nvPr/>
              </p:nvSpPr>
              <p:spPr bwMode="auto">
                <a:xfrm>
                  <a:off x="2553" y="340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51" name="Rectangle 134"/>
                <p:cNvSpPr>
                  <a:spLocks noChangeArrowheads="1"/>
                </p:cNvSpPr>
                <p:nvPr/>
              </p:nvSpPr>
              <p:spPr bwMode="auto">
                <a:xfrm>
                  <a:off x="2420" y="313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xxx.yyy.12.116</a:t>
                  </a:r>
                </a:p>
              </p:txBody>
            </p:sp>
            <p:sp>
              <p:nvSpPr>
                <p:cNvPr id="552" name="Line 135"/>
                <p:cNvSpPr>
                  <a:spLocks noChangeShapeType="1"/>
                </p:cNvSpPr>
                <p:nvPr/>
              </p:nvSpPr>
              <p:spPr bwMode="auto">
                <a:xfrm flipV="1">
                  <a:off x="2553" y="3092"/>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53" name="Text Box 136"/>
                <p:cNvSpPr txBox="1">
                  <a:spLocks noChangeArrowheads="1"/>
                </p:cNvSpPr>
                <p:nvPr/>
              </p:nvSpPr>
              <p:spPr bwMode="auto">
                <a:xfrm>
                  <a:off x="2366" y="3333"/>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6</a:t>
                  </a:r>
                </a:p>
              </p:txBody>
            </p:sp>
            <p:sp>
              <p:nvSpPr>
                <p:cNvPr id="554" name="Oval 137"/>
                <p:cNvSpPr>
                  <a:spLocks noChangeArrowheads="1"/>
                </p:cNvSpPr>
                <p:nvPr/>
              </p:nvSpPr>
              <p:spPr bwMode="auto">
                <a:xfrm>
                  <a:off x="3184" y="1924"/>
                  <a:ext cx="181" cy="179"/>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55" name="Line 138"/>
                <p:cNvSpPr>
                  <a:spLocks noChangeShapeType="1"/>
                </p:cNvSpPr>
                <p:nvPr/>
              </p:nvSpPr>
              <p:spPr bwMode="auto">
                <a:xfrm flipH="1">
                  <a:off x="3184" y="2103"/>
                  <a:ext cx="91" cy="1034"/>
                </a:xfrm>
                <a:prstGeom prst="line">
                  <a:avLst/>
                </a:prstGeom>
                <a:noFill/>
                <a:ln w="9525">
                  <a:solidFill>
                    <a:schemeClr val="tx1"/>
                  </a:solidFill>
                  <a:round/>
                  <a:headEnd/>
                  <a:tailEnd/>
                </a:ln>
                <a:effectLst/>
              </p:spPr>
              <p:txBody>
                <a:bodyPr wrap="none" anchor="ctr"/>
                <a:lstStyle/>
                <a:p>
                  <a:pPr>
                    <a:buNone/>
                  </a:pPr>
                  <a:endParaRPr lang="en-US"/>
                </a:p>
              </p:txBody>
            </p:sp>
            <p:sp>
              <p:nvSpPr>
                <p:cNvPr id="556" name="Rectangle 139"/>
                <p:cNvSpPr>
                  <a:spLocks noChangeArrowheads="1"/>
                </p:cNvSpPr>
                <p:nvPr/>
              </p:nvSpPr>
              <p:spPr bwMode="auto">
                <a:xfrm>
                  <a:off x="3049" y="313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57" name="Rectangle 140"/>
                <p:cNvSpPr>
                  <a:spLocks noChangeArrowheads="1"/>
                </p:cNvSpPr>
                <p:nvPr/>
              </p:nvSpPr>
              <p:spPr bwMode="auto">
                <a:xfrm>
                  <a:off x="3139" y="3362"/>
                  <a:ext cx="271"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EEGW1</a:t>
                  </a:r>
                </a:p>
              </p:txBody>
            </p:sp>
            <p:sp>
              <p:nvSpPr>
                <p:cNvPr id="558" name="Line 141"/>
                <p:cNvSpPr>
                  <a:spLocks noChangeShapeType="1"/>
                </p:cNvSpPr>
                <p:nvPr/>
              </p:nvSpPr>
              <p:spPr bwMode="auto">
                <a:xfrm>
                  <a:off x="3094" y="340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59" name="Rectangle 142"/>
                <p:cNvSpPr>
                  <a:spLocks noChangeArrowheads="1"/>
                </p:cNvSpPr>
                <p:nvPr/>
              </p:nvSpPr>
              <p:spPr bwMode="auto">
                <a:xfrm>
                  <a:off x="2964" y="313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xxx.yyy.12.146</a:t>
                  </a:r>
                </a:p>
              </p:txBody>
            </p:sp>
            <p:sp>
              <p:nvSpPr>
                <p:cNvPr id="560" name="Rectangle 143"/>
                <p:cNvSpPr>
                  <a:spLocks noChangeArrowheads="1"/>
                </p:cNvSpPr>
                <p:nvPr/>
              </p:nvSpPr>
              <p:spPr bwMode="auto">
                <a:xfrm>
                  <a:off x="3139" y="3541"/>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EEGW2</a:t>
                  </a:r>
                </a:p>
              </p:txBody>
            </p:sp>
            <p:sp>
              <p:nvSpPr>
                <p:cNvPr id="561" name="Line 144"/>
                <p:cNvSpPr>
                  <a:spLocks noChangeShapeType="1"/>
                </p:cNvSpPr>
                <p:nvPr/>
              </p:nvSpPr>
              <p:spPr bwMode="auto">
                <a:xfrm>
                  <a:off x="3094" y="3586"/>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62" name="Rectangle 145"/>
                <p:cNvSpPr>
                  <a:spLocks noChangeArrowheads="1"/>
                </p:cNvSpPr>
                <p:nvPr/>
              </p:nvSpPr>
              <p:spPr bwMode="auto">
                <a:xfrm>
                  <a:off x="2964" y="331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xxx.yyy.12.148</a:t>
                  </a:r>
                </a:p>
              </p:txBody>
            </p:sp>
            <p:sp>
              <p:nvSpPr>
                <p:cNvPr id="563" name="Line 146"/>
                <p:cNvSpPr>
                  <a:spLocks noChangeShapeType="1"/>
                </p:cNvSpPr>
                <p:nvPr/>
              </p:nvSpPr>
              <p:spPr bwMode="auto">
                <a:xfrm flipV="1">
                  <a:off x="3094" y="3272"/>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64" name="Text Box 147"/>
                <p:cNvSpPr txBox="1">
                  <a:spLocks noChangeArrowheads="1"/>
                </p:cNvSpPr>
                <p:nvPr/>
              </p:nvSpPr>
              <p:spPr bwMode="auto">
                <a:xfrm>
                  <a:off x="2795" y="3512"/>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8</a:t>
                  </a:r>
                </a:p>
              </p:txBody>
            </p:sp>
            <p:sp>
              <p:nvSpPr>
                <p:cNvPr id="565" name="Oval 148"/>
                <p:cNvSpPr>
                  <a:spLocks noChangeArrowheads="1"/>
                </p:cNvSpPr>
                <p:nvPr/>
              </p:nvSpPr>
              <p:spPr bwMode="auto">
                <a:xfrm>
                  <a:off x="3365"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66" name="Rectangle 149"/>
                <p:cNvSpPr>
                  <a:spLocks noChangeArrowheads="1"/>
                </p:cNvSpPr>
                <p:nvPr/>
              </p:nvSpPr>
              <p:spPr bwMode="auto">
                <a:xfrm>
                  <a:off x="3410" y="2328"/>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67" name="Rectangle 150"/>
                <p:cNvSpPr>
                  <a:spLocks noChangeArrowheads="1"/>
                </p:cNvSpPr>
                <p:nvPr/>
              </p:nvSpPr>
              <p:spPr bwMode="auto">
                <a:xfrm>
                  <a:off x="3500" y="2553"/>
                  <a:ext cx="271"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JJGW1</a:t>
                  </a:r>
                </a:p>
              </p:txBody>
            </p:sp>
            <p:sp>
              <p:nvSpPr>
                <p:cNvPr id="568" name="Line 151"/>
                <p:cNvSpPr>
                  <a:spLocks noChangeShapeType="1"/>
                </p:cNvSpPr>
                <p:nvPr/>
              </p:nvSpPr>
              <p:spPr bwMode="auto">
                <a:xfrm>
                  <a:off x="3455" y="259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69" name="Rectangle 152"/>
                <p:cNvSpPr>
                  <a:spLocks noChangeArrowheads="1"/>
                </p:cNvSpPr>
                <p:nvPr/>
              </p:nvSpPr>
              <p:spPr bwMode="auto">
                <a:xfrm>
                  <a:off x="3320" y="232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xxx.yyy.12.162</a:t>
                  </a:r>
                </a:p>
              </p:txBody>
            </p:sp>
            <p:sp>
              <p:nvSpPr>
                <p:cNvPr id="570" name="Rectangle 153"/>
                <p:cNvSpPr>
                  <a:spLocks noChangeArrowheads="1"/>
                </p:cNvSpPr>
                <p:nvPr/>
              </p:nvSpPr>
              <p:spPr bwMode="auto">
                <a:xfrm>
                  <a:off x="3500" y="273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JJGW2</a:t>
                  </a:r>
                </a:p>
              </p:txBody>
            </p:sp>
            <p:sp>
              <p:nvSpPr>
                <p:cNvPr id="571" name="Line 154"/>
                <p:cNvSpPr>
                  <a:spLocks noChangeShapeType="1"/>
                </p:cNvSpPr>
                <p:nvPr/>
              </p:nvSpPr>
              <p:spPr bwMode="auto">
                <a:xfrm>
                  <a:off x="3455" y="277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72" name="Rectangle 155"/>
                <p:cNvSpPr>
                  <a:spLocks noChangeArrowheads="1"/>
                </p:cNvSpPr>
                <p:nvPr/>
              </p:nvSpPr>
              <p:spPr bwMode="auto">
                <a:xfrm>
                  <a:off x="3320" y="250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xxx.yyy.12.164</a:t>
                  </a:r>
                </a:p>
              </p:txBody>
            </p:sp>
            <p:sp>
              <p:nvSpPr>
                <p:cNvPr id="573" name="Line 156"/>
                <p:cNvSpPr>
                  <a:spLocks noChangeShapeType="1"/>
                </p:cNvSpPr>
                <p:nvPr/>
              </p:nvSpPr>
              <p:spPr bwMode="auto">
                <a:xfrm flipV="1">
                  <a:off x="3455" y="2463"/>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74" name="Text Box 157"/>
                <p:cNvSpPr txBox="1">
                  <a:spLocks noChangeArrowheads="1"/>
                </p:cNvSpPr>
                <p:nvPr/>
              </p:nvSpPr>
              <p:spPr bwMode="auto">
                <a:xfrm>
                  <a:off x="3115" y="2702"/>
                  <a:ext cx="781"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9</a:t>
                  </a:r>
                </a:p>
              </p:txBody>
            </p:sp>
            <p:sp>
              <p:nvSpPr>
                <p:cNvPr id="575" name="Line 158"/>
                <p:cNvSpPr>
                  <a:spLocks noChangeShapeType="1"/>
                </p:cNvSpPr>
                <p:nvPr/>
              </p:nvSpPr>
              <p:spPr bwMode="auto">
                <a:xfrm>
                  <a:off x="3455" y="1834"/>
                  <a:ext cx="45" cy="494"/>
                </a:xfrm>
                <a:prstGeom prst="line">
                  <a:avLst/>
                </a:prstGeom>
                <a:noFill/>
                <a:ln w="9525">
                  <a:solidFill>
                    <a:schemeClr val="tx1"/>
                  </a:solidFill>
                  <a:round/>
                  <a:headEnd/>
                  <a:tailEnd/>
                </a:ln>
                <a:effectLst/>
              </p:spPr>
              <p:txBody>
                <a:bodyPr wrap="none" anchor="ctr"/>
                <a:lstStyle/>
                <a:p>
                  <a:pPr>
                    <a:buNone/>
                  </a:pPr>
                  <a:endParaRPr lang="en-US"/>
                </a:p>
              </p:txBody>
            </p:sp>
            <p:sp>
              <p:nvSpPr>
                <p:cNvPr id="576" name="Oval 159"/>
                <p:cNvSpPr>
                  <a:spLocks noChangeArrowheads="1"/>
                </p:cNvSpPr>
                <p:nvPr/>
              </p:nvSpPr>
              <p:spPr bwMode="auto">
                <a:xfrm>
                  <a:off x="5077" y="156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77" name="Line 160"/>
                <p:cNvSpPr>
                  <a:spLocks noChangeShapeType="1"/>
                </p:cNvSpPr>
                <p:nvPr/>
              </p:nvSpPr>
              <p:spPr bwMode="auto">
                <a:xfrm>
                  <a:off x="5167" y="1744"/>
                  <a:ext cx="90" cy="1033"/>
                </a:xfrm>
                <a:prstGeom prst="line">
                  <a:avLst/>
                </a:prstGeom>
                <a:noFill/>
                <a:ln w="9525">
                  <a:solidFill>
                    <a:schemeClr val="tx1"/>
                  </a:solidFill>
                  <a:round/>
                  <a:headEnd/>
                  <a:tailEnd/>
                </a:ln>
                <a:effectLst/>
              </p:spPr>
              <p:txBody>
                <a:bodyPr wrap="none" anchor="ctr"/>
                <a:lstStyle/>
                <a:p>
                  <a:pPr>
                    <a:buNone/>
                  </a:pPr>
                  <a:endParaRPr lang="en-US"/>
                </a:p>
              </p:txBody>
            </p:sp>
            <p:sp>
              <p:nvSpPr>
                <p:cNvPr id="578" name="Rectangle 161"/>
                <p:cNvSpPr>
                  <a:spLocks noChangeArrowheads="1"/>
                </p:cNvSpPr>
                <p:nvPr/>
              </p:nvSpPr>
              <p:spPr bwMode="auto">
                <a:xfrm>
                  <a:off x="5129" y="277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79" name="Rectangle 162"/>
                <p:cNvSpPr>
                  <a:spLocks noChangeArrowheads="1"/>
                </p:cNvSpPr>
                <p:nvPr/>
              </p:nvSpPr>
              <p:spPr bwMode="auto">
                <a:xfrm>
                  <a:off x="5219" y="300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MMGW1</a:t>
                  </a:r>
                </a:p>
              </p:txBody>
            </p:sp>
            <p:sp>
              <p:nvSpPr>
                <p:cNvPr id="580" name="Line 163"/>
                <p:cNvSpPr>
                  <a:spLocks noChangeShapeType="1"/>
                </p:cNvSpPr>
                <p:nvPr/>
              </p:nvSpPr>
              <p:spPr bwMode="auto">
                <a:xfrm>
                  <a:off x="5174" y="304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81" name="Rectangle 164"/>
                <p:cNvSpPr>
                  <a:spLocks noChangeArrowheads="1"/>
                </p:cNvSpPr>
                <p:nvPr/>
              </p:nvSpPr>
              <p:spPr bwMode="auto">
                <a:xfrm>
                  <a:off x="5040" y="2779"/>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xxx.yyy.12.242</a:t>
                  </a:r>
                </a:p>
              </p:txBody>
            </p:sp>
            <p:sp>
              <p:nvSpPr>
                <p:cNvPr id="582" name="Rectangle 165"/>
                <p:cNvSpPr>
                  <a:spLocks noChangeArrowheads="1"/>
                </p:cNvSpPr>
                <p:nvPr/>
              </p:nvSpPr>
              <p:spPr bwMode="auto">
                <a:xfrm>
                  <a:off x="5219" y="318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MMGW2</a:t>
                  </a:r>
                </a:p>
              </p:txBody>
            </p:sp>
            <p:sp>
              <p:nvSpPr>
                <p:cNvPr id="583" name="Line 166"/>
                <p:cNvSpPr>
                  <a:spLocks noChangeShapeType="1"/>
                </p:cNvSpPr>
                <p:nvPr/>
              </p:nvSpPr>
              <p:spPr bwMode="auto">
                <a:xfrm>
                  <a:off x="5174" y="322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84" name="Rectangle 167"/>
                <p:cNvSpPr>
                  <a:spLocks noChangeArrowheads="1"/>
                </p:cNvSpPr>
                <p:nvPr/>
              </p:nvSpPr>
              <p:spPr bwMode="auto">
                <a:xfrm>
                  <a:off x="5047" y="2958"/>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xxx.yyy.12.244</a:t>
                  </a:r>
                </a:p>
              </p:txBody>
            </p:sp>
            <p:sp>
              <p:nvSpPr>
                <p:cNvPr id="585" name="Line 168"/>
                <p:cNvSpPr>
                  <a:spLocks noChangeShapeType="1"/>
                </p:cNvSpPr>
                <p:nvPr/>
              </p:nvSpPr>
              <p:spPr bwMode="auto">
                <a:xfrm flipV="1">
                  <a:off x="5174" y="2912"/>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86" name="Text Box 169"/>
                <p:cNvSpPr txBox="1">
                  <a:spLocks noChangeArrowheads="1"/>
                </p:cNvSpPr>
                <p:nvPr/>
              </p:nvSpPr>
              <p:spPr bwMode="auto">
                <a:xfrm>
                  <a:off x="5035" y="3150"/>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13</a:t>
                  </a:r>
                </a:p>
              </p:txBody>
            </p:sp>
            <p:sp>
              <p:nvSpPr>
                <p:cNvPr id="587" name="Oval 170"/>
                <p:cNvSpPr>
                  <a:spLocks noChangeArrowheads="1"/>
                </p:cNvSpPr>
                <p:nvPr/>
              </p:nvSpPr>
              <p:spPr bwMode="auto">
                <a:xfrm>
                  <a:off x="2779" y="1699"/>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588" name="Rectangle 171"/>
                <p:cNvSpPr>
                  <a:spLocks noChangeArrowheads="1"/>
                </p:cNvSpPr>
                <p:nvPr/>
              </p:nvSpPr>
              <p:spPr bwMode="auto">
                <a:xfrm>
                  <a:off x="2779" y="219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589" name="Rectangle 172"/>
                <p:cNvSpPr>
                  <a:spLocks noChangeArrowheads="1"/>
                </p:cNvSpPr>
                <p:nvPr/>
              </p:nvSpPr>
              <p:spPr bwMode="auto">
                <a:xfrm>
                  <a:off x="2869" y="241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HHGW1</a:t>
                  </a:r>
                </a:p>
              </p:txBody>
            </p:sp>
            <p:sp>
              <p:nvSpPr>
                <p:cNvPr id="590" name="Line 173"/>
                <p:cNvSpPr>
                  <a:spLocks noChangeShapeType="1"/>
                </p:cNvSpPr>
                <p:nvPr/>
              </p:nvSpPr>
              <p:spPr bwMode="auto">
                <a:xfrm>
                  <a:off x="2824" y="246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91" name="Rectangle 174"/>
                <p:cNvSpPr>
                  <a:spLocks noChangeArrowheads="1"/>
                </p:cNvSpPr>
                <p:nvPr/>
              </p:nvSpPr>
              <p:spPr bwMode="auto">
                <a:xfrm>
                  <a:off x="2692" y="2191"/>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xxx.yyy.12.130</a:t>
                  </a:r>
                </a:p>
              </p:txBody>
            </p:sp>
            <p:sp>
              <p:nvSpPr>
                <p:cNvPr id="592" name="Rectangle 175"/>
                <p:cNvSpPr>
                  <a:spLocks noChangeArrowheads="1"/>
                </p:cNvSpPr>
                <p:nvPr/>
              </p:nvSpPr>
              <p:spPr bwMode="auto">
                <a:xfrm>
                  <a:off x="2869" y="259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HHGW2</a:t>
                  </a:r>
                </a:p>
              </p:txBody>
            </p:sp>
            <p:sp>
              <p:nvSpPr>
                <p:cNvPr id="593" name="Line 176"/>
                <p:cNvSpPr>
                  <a:spLocks noChangeShapeType="1"/>
                </p:cNvSpPr>
                <p:nvPr/>
              </p:nvSpPr>
              <p:spPr bwMode="auto">
                <a:xfrm>
                  <a:off x="2824" y="264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594" name="Rectangle 177"/>
                <p:cNvSpPr>
                  <a:spLocks noChangeArrowheads="1"/>
                </p:cNvSpPr>
                <p:nvPr/>
              </p:nvSpPr>
              <p:spPr bwMode="auto">
                <a:xfrm>
                  <a:off x="2692" y="2374"/>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xxx.yyy.12.132</a:t>
                  </a:r>
                </a:p>
              </p:txBody>
            </p:sp>
            <p:sp>
              <p:nvSpPr>
                <p:cNvPr id="595" name="Line 178"/>
                <p:cNvSpPr>
                  <a:spLocks noChangeShapeType="1"/>
                </p:cNvSpPr>
                <p:nvPr/>
              </p:nvSpPr>
              <p:spPr bwMode="auto">
                <a:xfrm flipV="1">
                  <a:off x="2824" y="232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596" name="Text Box 179"/>
                <p:cNvSpPr txBox="1">
                  <a:spLocks noChangeArrowheads="1"/>
                </p:cNvSpPr>
                <p:nvPr/>
              </p:nvSpPr>
              <p:spPr bwMode="auto">
                <a:xfrm>
                  <a:off x="2529" y="2570"/>
                  <a:ext cx="78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7</a:t>
                  </a:r>
                </a:p>
              </p:txBody>
            </p:sp>
            <p:sp>
              <p:nvSpPr>
                <p:cNvPr id="597" name="Line 180"/>
                <p:cNvSpPr>
                  <a:spLocks noChangeShapeType="1"/>
                </p:cNvSpPr>
                <p:nvPr/>
              </p:nvSpPr>
              <p:spPr bwMode="auto">
                <a:xfrm flipH="1">
                  <a:off x="2869" y="1879"/>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598" name="Line 181"/>
                <p:cNvSpPr>
                  <a:spLocks noChangeShapeType="1"/>
                </p:cNvSpPr>
                <p:nvPr/>
              </p:nvSpPr>
              <p:spPr bwMode="auto">
                <a:xfrm flipV="1">
                  <a:off x="1427" y="1879"/>
                  <a:ext cx="90" cy="674"/>
                </a:xfrm>
                <a:prstGeom prst="line">
                  <a:avLst/>
                </a:prstGeom>
                <a:noFill/>
                <a:ln w="9525">
                  <a:solidFill>
                    <a:schemeClr val="tx1"/>
                  </a:solidFill>
                  <a:round/>
                  <a:headEnd/>
                  <a:tailEnd/>
                </a:ln>
                <a:effectLst/>
              </p:spPr>
              <p:txBody>
                <a:bodyPr wrap="none" anchor="ctr"/>
                <a:lstStyle/>
                <a:p>
                  <a:pPr>
                    <a:buNone/>
                  </a:pPr>
                  <a:endParaRPr lang="en-US"/>
                </a:p>
              </p:txBody>
            </p:sp>
            <p:sp>
              <p:nvSpPr>
                <p:cNvPr id="599" name="Text Box 182"/>
                <p:cNvSpPr txBox="1">
                  <a:spLocks noChangeArrowheads="1"/>
                </p:cNvSpPr>
                <p:nvPr/>
              </p:nvSpPr>
              <p:spPr bwMode="auto">
                <a:xfrm>
                  <a:off x="3634" y="3537"/>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10</a:t>
                  </a:r>
                </a:p>
              </p:txBody>
            </p:sp>
            <p:sp>
              <p:nvSpPr>
                <p:cNvPr id="600" name="Oval 183"/>
                <p:cNvSpPr>
                  <a:spLocks noChangeArrowheads="1"/>
                </p:cNvSpPr>
                <p:nvPr/>
              </p:nvSpPr>
              <p:spPr bwMode="auto">
                <a:xfrm>
                  <a:off x="3725" y="1968"/>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01" name="Line 184"/>
                <p:cNvSpPr>
                  <a:spLocks noChangeShapeType="1"/>
                </p:cNvSpPr>
                <p:nvPr/>
              </p:nvSpPr>
              <p:spPr bwMode="auto">
                <a:xfrm>
                  <a:off x="3815" y="2148"/>
                  <a:ext cx="90" cy="1034"/>
                </a:xfrm>
                <a:prstGeom prst="line">
                  <a:avLst/>
                </a:prstGeom>
                <a:noFill/>
                <a:ln w="9525">
                  <a:solidFill>
                    <a:schemeClr val="tx1"/>
                  </a:solidFill>
                  <a:round/>
                  <a:headEnd/>
                  <a:tailEnd/>
                </a:ln>
                <a:effectLst/>
              </p:spPr>
              <p:txBody>
                <a:bodyPr wrap="none" anchor="ctr"/>
                <a:lstStyle/>
                <a:p>
                  <a:pPr>
                    <a:buNone/>
                  </a:pPr>
                  <a:endParaRPr lang="en-US"/>
                </a:p>
              </p:txBody>
            </p:sp>
            <p:sp>
              <p:nvSpPr>
                <p:cNvPr id="602" name="Oval 185"/>
                <p:cNvSpPr>
                  <a:spLocks noChangeArrowheads="1"/>
                </p:cNvSpPr>
                <p:nvPr/>
              </p:nvSpPr>
              <p:spPr bwMode="auto">
                <a:xfrm>
                  <a:off x="3996" y="1699"/>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03" name="Rectangle 186"/>
                <p:cNvSpPr>
                  <a:spLocks noChangeArrowheads="1"/>
                </p:cNvSpPr>
                <p:nvPr/>
              </p:nvSpPr>
              <p:spPr bwMode="auto">
                <a:xfrm>
                  <a:off x="3996" y="2418"/>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04" name="Rectangle 187"/>
                <p:cNvSpPr>
                  <a:spLocks noChangeArrowheads="1"/>
                </p:cNvSpPr>
                <p:nvPr/>
              </p:nvSpPr>
              <p:spPr bwMode="auto">
                <a:xfrm>
                  <a:off x="4086" y="2643"/>
                  <a:ext cx="270" cy="89"/>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KKGW1</a:t>
                  </a:r>
                </a:p>
              </p:txBody>
            </p:sp>
            <p:sp>
              <p:nvSpPr>
                <p:cNvPr id="605" name="Line 188"/>
                <p:cNvSpPr>
                  <a:spLocks noChangeShapeType="1"/>
                </p:cNvSpPr>
                <p:nvPr/>
              </p:nvSpPr>
              <p:spPr bwMode="auto">
                <a:xfrm>
                  <a:off x="4041" y="268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06" name="Rectangle 189"/>
                <p:cNvSpPr>
                  <a:spLocks noChangeArrowheads="1"/>
                </p:cNvSpPr>
                <p:nvPr/>
              </p:nvSpPr>
              <p:spPr bwMode="auto">
                <a:xfrm>
                  <a:off x="3907" y="241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xxx.yyy.12.194</a:t>
                  </a:r>
                </a:p>
              </p:txBody>
            </p:sp>
            <p:sp>
              <p:nvSpPr>
                <p:cNvPr id="607" name="Rectangle 190"/>
                <p:cNvSpPr>
                  <a:spLocks noChangeArrowheads="1"/>
                </p:cNvSpPr>
                <p:nvPr/>
              </p:nvSpPr>
              <p:spPr bwMode="auto">
                <a:xfrm>
                  <a:off x="4086" y="2822"/>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KKGW2</a:t>
                  </a:r>
                </a:p>
              </p:txBody>
            </p:sp>
            <p:sp>
              <p:nvSpPr>
                <p:cNvPr id="608" name="Line 191"/>
                <p:cNvSpPr>
                  <a:spLocks noChangeShapeType="1"/>
                </p:cNvSpPr>
                <p:nvPr/>
              </p:nvSpPr>
              <p:spPr bwMode="auto">
                <a:xfrm>
                  <a:off x="4041" y="286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09" name="Rectangle 192"/>
                <p:cNvSpPr>
                  <a:spLocks noChangeArrowheads="1"/>
                </p:cNvSpPr>
                <p:nvPr/>
              </p:nvSpPr>
              <p:spPr bwMode="auto">
                <a:xfrm>
                  <a:off x="3907" y="259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xxx.yyy.12.196</a:t>
                  </a:r>
                </a:p>
              </p:txBody>
            </p:sp>
            <p:sp>
              <p:nvSpPr>
                <p:cNvPr id="610" name="Line 193"/>
                <p:cNvSpPr>
                  <a:spLocks noChangeShapeType="1"/>
                </p:cNvSpPr>
                <p:nvPr/>
              </p:nvSpPr>
              <p:spPr bwMode="auto">
                <a:xfrm flipV="1">
                  <a:off x="4041" y="2553"/>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611" name="Text Box 194"/>
                <p:cNvSpPr txBox="1">
                  <a:spLocks noChangeArrowheads="1"/>
                </p:cNvSpPr>
                <p:nvPr/>
              </p:nvSpPr>
              <p:spPr bwMode="auto">
                <a:xfrm>
                  <a:off x="3767" y="2775"/>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11</a:t>
                  </a:r>
                </a:p>
              </p:txBody>
            </p:sp>
            <p:sp>
              <p:nvSpPr>
                <p:cNvPr id="612" name="Line 195"/>
                <p:cNvSpPr>
                  <a:spLocks noChangeShapeType="1"/>
                </p:cNvSpPr>
                <p:nvPr/>
              </p:nvSpPr>
              <p:spPr bwMode="auto">
                <a:xfrm>
                  <a:off x="4086" y="1879"/>
                  <a:ext cx="0" cy="539"/>
                </a:xfrm>
                <a:prstGeom prst="line">
                  <a:avLst/>
                </a:prstGeom>
                <a:noFill/>
                <a:ln w="9525">
                  <a:solidFill>
                    <a:schemeClr val="tx1"/>
                  </a:solidFill>
                  <a:round/>
                  <a:headEnd/>
                  <a:tailEnd/>
                </a:ln>
                <a:effectLst/>
              </p:spPr>
              <p:txBody>
                <a:bodyPr wrap="none" anchor="ctr"/>
                <a:lstStyle/>
                <a:p>
                  <a:pPr>
                    <a:buNone/>
                  </a:pPr>
                  <a:endParaRPr lang="en-US"/>
                </a:p>
              </p:txBody>
            </p:sp>
            <p:sp>
              <p:nvSpPr>
                <p:cNvPr id="613" name="Rectangle 196"/>
                <p:cNvSpPr>
                  <a:spLocks noChangeArrowheads="1"/>
                </p:cNvSpPr>
                <p:nvPr/>
              </p:nvSpPr>
              <p:spPr bwMode="auto">
                <a:xfrm>
                  <a:off x="3770" y="3163"/>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14" name="Rectangle 197"/>
                <p:cNvSpPr>
                  <a:spLocks noChangeArrowheads="1"/>
                </p:cNvSpPr>
                <p:nvPr/>
              </p:nvSpPr>
              <p:spPr bwMode="auto">
                <a:xfrm>
                  <a:off x="3860" y="338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NNGW1</a:t>
                  </a:r>
                </a:p>
              </p:txBody>
            </p:sp>
            <p:sp>
              <p:nvSpPr>
                <p:cNvPr id="615" name="Line 198"/>
                <p:cNvSpPr>
                  <a:spLocks noChangeShapeType="1"/>
                </p:cNvSpPr>
                <p:nvPr/>
              </p:nvSpPr>
              <p:spPr bwMode="auto">
                <a:xfrm>
                  <a:off x="3815" y="343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16" name="Rectangle 199"/>
                <p:cNvSpPr>
                  <a:spLocks noChangeArrowheads="1"/>
                </p:cNvSpPr>
                <p:nvPr/>
              </p:nvSpPr>
              <p:spPr bwMode="auto">
                <a:xfrm>
                  <a:off x="3682" y="3162"/>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xxx.yyy.12.178</a:t>
                  </a:r>
                </a:p>
              </p:txBody>
            </p:sp>
            <p:sp>
              <p:nvSpPr>
                <p:cNvPr id="617" name="Rectangle 200"/>
                <p:cNvSpPr>
                  <a:spLocks noChangeArrowheads="1"/>
                </p:cNvSpPr>
                <p:nvPr/>
              </p:nvSpPr>
              <p:spPr bwMode="auto">
                <a:xfrm>
                  <a:off x="3860" y="3568"/>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NNGW2</a:t>
                  </a:r>
                </a:p>
              </p:txBody>
            </p:sp>
            <p:sp>
              <p:nvSpPr>
                <p:cNvPr id="618" name="Line 201"/>
                <p:cNvSpPr>
                  <a:spLocks noChangeShapeType="1"/>
                </p:cNvSpPr>
                <p:nvPr/>
              </p:nvSpPr>
              <p:spPr bwMode="auto">
                <a:xfrm>
                  <a:off x="3815" y="3613"/>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19" name="Rectangle 202"/>
                <p:cNvSpPr>
                  <a:spLocks noChangeArrowheads="1"/>
                </p:cNvSpPr>
                <p:nvPr/>
              </p:nvSpPr>
              <p:spPr bwMode="auto">
                <a:xfrm>
                  <a:off x="3682" y="3341"/>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xxx.yyy.12.180</a:t>
                  </a:r>
                </a:p>
              </p:txBody>
            </p:sp>
            <p:sp>
              <p:nvSpPr>
                <p:cNvPr id="620" name="Line 203"/>
                <p:cNvSpPr>
                  <a:spLocks noChangeShapeType="1"/>
                </p:cNvSpPr>
                <p:nvPr/>
              </p:nvSpPr>
              <p:spPr bwMode="auto">
                <a:xfrm flipV="1">
                  <a:off x="3815" y="3298"/>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621" name="Text Box 204"/>
                <p:cNvSpPr txBox="1">
                  <a:spLocks noChangeArrowheads="1"/>
                </p:cNvSpPr>
                <p:nvPr/>
              </p:nvSpPr>
              <p:spPr bwMode="auto">
                <a:xfrm>
                  <a:off x="4449" y="3422"/>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12</a:t>
                  </a:r>
                </a:p>
              </p:txBody>
            </p:sp>
            <p:sp>
              <p:nvSpPr>
                <p:cNvPr id="622" name="Rectangle 205"/>
                <p:cNvSpPr>
                  <a:spLocks noChangeArrowheads="1"/>
                </p:cNvSpPr>
                <p:nvPr/>
              </p:nvSpPr>
              <p:spPr bwMode="auto">
                <a:xfrm>
                  <a:off x="4581" y="3047"/>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23" name="Rectangle 206"/>
                <p:cNvSpPr>
                  <a:spLocks noChangeArrowheads="1"/>
                </p:cNvSpPr>
                <p:nvPr/>
              </p:nvSpPr>
              <p:spPr bwMode="auto">
                <a:xfrm>
                  <a:off x="4671" y="327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PPGW1</a:t>
                  </a:r>
                </a:p>
              </p:txBody>
            </p:sp>
            <p:sp>
              <p:nvSpPr>
                <p:cNvPr id="624" name="Line 207"/>
                <p:cNvSpPr>
                  <a:spLocks noChangeShapeType="1"/>
                </p:cNvSpPr>
                <p:nvPr/>
              </p:nvSpPr>
              <p:spPr bwMode="auto">
                <a:xfrm>
                  <a:off x="4626" y="331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25" name="Rectangle 208"/>
                <p:cNvSpPr>
                  <a:spLocks noChangeArrowheads="1"/>
                </p:cNvSpPr>
                <p:nvPr/>
              </p:nvSpPr>
              <p:spPr bwMode="auto">
                <a:xfrm>
                  <a:off x="4491" y="304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xxx.yyy.12.210</a:t>
                  </a:r>
                </a:p>
              </p:txBody>
            </p:sp>
            <p:sp>
              <p:nvSpPr>
                <p:cNvPr id="626" name="Rectangle 209"/>
                <p:cNvSpPr>
                  <a:spLocks noChangeArrowheads="1"/>
                </p:cNvSpPr>
                <p:nvPr/>
              </p:nvSpPr>
              <p:spPr bwMode="auto">
                <a:xfrm>
                  <a:off x="4671" y="3452"/>
                  <a:ext cx="271"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PPGW2</a:t>
                  </a:r>
                </a:p>
              </p:txBody>
            </p:sp>
            <p:sp>
              <p:nvSpPr>
                <p:cNvPr id="627" name="Line 210"/>
                <p:cNvSpPr>
                  <a:spLocks noChangeShapeType="1"/>
                </p:cNvSpPr>
                <p:nvPr/>
              </p:nvSpPr>
              <p:spPr bwMode="auto">
                <a:xfrm>
                  <a:off x="4626" y="3497"/>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28" name="Rectangle 211"/>
                <p:cNvSpPr>
                  <a:spLocks noChangeArrowheads="1"/>
                </p:cNvSpPr>
                <p:nvPr/>
              </p:nvSpPr>
              <p:spPr bwMode="auto">
                <a:xfrm>
                  <a:off x="4491" y="3226"/>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xxx.yyy.12.212</a:t>
                  </a:r>
                </a:p>
              </p:txBody>
            </p:sp>
            <p:sp>
              <p:nvSpPr>
                <p:cNvPr id="629" name="Line 212"/>
                <p:cNvSpPr>
                  <a:spLocks noChangeShapeType="1"/>
                </p:cNvSpPr>
                <p:nvPr/>
              </p:nvSpPr>
              <p:spPr bwMode="auto">
                <a:xfrm flipV="1">
                  <a:off x="4626" y="3182"/>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630" name="Oval 213"/>
                <p:cNvSpPr>
                  <a:spLocks noChangeArrowheads="1"/>
                </p:cNvSpPr>
                <p:nvPr/>
              </p:nvSpPr>
              <p:spPr bwMode="auto">
                <a:xfrm>
                  <a:off x="4356" y="1924"/>
                  <a:ext cx="180" cy="179"/>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31" name="Line 214"/>
                <p:cNvSpPr>
                  <a:spLocks noChangeShapeType="1"/>
                </p:cNvSpPr>
                <p:nvPr/>
              </p:nvSpPr>
              <p:spPr bwMode="auto">
                <a:xfrm>
                  <a:off x="4446" y="2103"/>
                  <a:ext cx="181" cy="944"/>
                </a:xfrm>
                <a:prstGeom prst="line">
                  <a:avLst/>
                </a:prstGeom>
                <a:noFill/>
                <a:ln w="9525">
                  <a:solidFill>
                    <a:schemeClr val="tx1"/>
                  </a:solidFill>
                  <a:round/>
                  <a:headEnd/>
                  <a:tailEnd/>
                </a:ln>
                <a:effectLst/>
              </p:spPr>
              <p:txBody>
                <a:bodyPr wrap="none" anchor="ctr"/>
                <a:lstStyle/>
                <a:p>
                  <a:pPr>
                    <a:buNone/>
                  </a:pPr>
                  <a:endParaRPr lang="en-US"/>
                </a:p>
              </p:txBody>
            </p:sp>
            <p:sp>
              <p:nvSpPr>
                <p:cNvPr id="632" name="Oval 215"/>
                <p:cNvSpPr>
                  <a:spLocks noChangeArrowheads="1"/>
                </p:cNvSpPr>
                <p:nvPr/>
              </p:nvSpPr>
              <p:spPr bwMode="auto">
                <a:xfrm>
                  <a:off x="4627" y="1654"/>
                  <a:ext cx="180" cy="180"/>
                </a:xfrm>
                <a:prstGeom prst="ellipse">
                  <a:avLst/>
                </a:prstGeom>
                <a:solidFill>
                  <a:schemeClr val="accent1"/>
                </a:solidFill>
                <a:ln w="9525">
                  <a:solidFill>
                    <a:schemeClr val="tx1"/>
                  </a:solidFill>
                  <a:round/>
                  <a:headEnd/>
                  <a:tailEnd/>
                </a:ln>
                <a:effectLst/>
              </p:spPr>
              <p:txBody>
                <a:bodyPr wrap="none" anchor="ctr"/>
                <a:lstStyle/>
                <a:p>
                  <a:pPr>
                    <a:buNone/>
                  </a:pPr>
                  <a:r>
                    <a:rPr lang="en-US" sz="300">
                      <a:solidFill>
                        <a:srgbClr val="FFFF00"/>
                      </a:solidFill>
                    </a:rPr>
                    <a:t>Cisco</a:t>
                  </a:r>
                  <a:endParaRPr lang="en-US" sz="300">
                    <a:solidFill>
                      <a:srgbClr val="FFFF00"/>
                    </a:solidFill>
                    <a:latin typeface="Times New Roman" pitchFamily="18" charset="0"/>
                  </a:endParaRPr>
                </a:p>
              </p:txBody>
            </p:sp>
            <p:sp>
              <p:nvSpPr>
                <p:cNvPr id="633" name="Rectangle 216"/>
                <p:cNvSpPr>
                  <a:spLocks noChangeArrowheads="1"/>
                </p:cNvSpPr>
                <p:nvPr/>
              </p:nvSpPr>
              <p:spPr bwMode="auto">
                <a:xfrm>
                  <a:off x="4672" y="2148"/>
                  <a:ext cx="225" cy="135"/>
                </a:xfrm>
                <a:prstGeom prst="rect">
                  <a:avLst/>
                </a:prstGeom>
                <a:solidFill>
                  <a:srgbClr val="CC6600"/>
                </a:solidFill>
                <a:ln w="9525">
                  <a:solidFill>
                    <a:schemeClr val="tx1"/>
                  </a:solidFill>
                  <a:miter lim="800000"/>
                  <a:headEnd/>
                  <a:tailEnd/>
                </a:ln>
                <a:effectLst/>
              </p:spPr>
              <p:txBody>
                <a:bodyPr wrap="none" anchor="ctr"/>
                <a:lstStyle/>
                <a:p>
                  <a:pPr>
                    <a:buNone/>
                  </a:pPr>
                  <a:r>
                    <a:rPr lang="en-US" sz="300">
                      <a:solidFill>
                        <a:schemeClr val="tx1"/>
                      </a:solidFill>
                    </a:rPr>
                    <a:t>Cisco</a:t>
                  </a:r>
                </a:p>
                <a:p>
                  <a:pPr>
                    <a:buNone/>
                  </a:pPr>
                  <a:r>
                    <a:rPr lang="en-US" sz="300">
                      <a:solidFill>
                        <a:schemeClr val="tx1"/>
                      </a:solidFill>
                    </a:rPr>
                    <a:t>Cat 1900</a:t>
                  </a:r>
                </a:p>
              </p:txBody>
            </p:sp>
            <p:sp>
              <p:nvSpPr>
                <p:cNvPr id="634" name="Rectangle 217"/>
                <p:cNvSpPr>
                  <a:spLocks noChangeArrowheads="1"/>
                </p:cNvSpPr>
                <p:nvPr/>
              </p:nvSpPr>
              <p:spPr bwMode="auto">
                <a:xfrm>
                  <a:off x="4762" y="2373"/>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LLGW1</a:t>
                  </a:r>
                </a:p>
              </p:txBody>
            </p:sp>
            <p:sp>
              <p:nvSpPr>
                <p:cNvPr id="635" name="Line 218"/>
                <p:cNvSpPr>
                  <a:spLocks noChangeShapeType="1"/>
                </p:cNvSpPr>
                <p:nvPr/>
              </p:nvSpPr>
              <p:spPr bwMode="auto">
                <a:xfrm>
                  <a:off x="4717" y="2418"/>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36" name="Rectangle 219"/>
                <p:cNvSpPr>
                  <a:spLocks noChangeArrowheads="1"/>
                </p:cNvSpPr>
                <p:nvPr/>
              </p:nvSpPr>
              <p:spPr bwMode="auto">
                <a:xfrm>
                  <a:off x="4588" y="2149"/>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xxx.yyy.12.226</a:t>
                  </a:r>
                </a:p>
              </p:txBody>
            </p:sp>
            <p:sp>
              <p:nvSpPr>
                <p:cNvPr id="637" name="Rectangle 220"/>
                <p:cNvSpPr>
                  <a:spLocks noChangeArrowheads="1"/>
                </p:cNvSpPr>
                <p:nvPr/>
              </p:nvSpPr>
              <p:spPr bwMode="auto">
                <a:xfrm>
                  <a:off x="4762" y="2553"/>
                  <a:ext cx="270" cy="90"/>
                </a:xfrm>
                <a:prstGeom prst="rect">
                  <a:avLst/>
                </a:prstGeom>
                <a:solidFill>
                  <a:srgbClr val="3333FF"/>
                </a:solidFill>
                <a:ln w="9525">
                  <a:solidFill>
                    <a:schemeClr val="tx1"/>
                  </a:solidFill>
                  <a:miter lim="800000"/>
                  <a:headEnd/>
                  <a:tailEnd/>
                </a:ln>
                <a:effectLst/>
              </p:spPr>
              <p:txBody>
                <a:bodyPr wrap="none" anchor="ctr"/>
                <a:lstStyle/>
                <a:p>
                  <a:pPr>
                    <a:buNone/>
                  </a:pPr>
                  <a:r>
                    <a:rPr lang="en-US" sz="300">
                      <a:solidFill>
                        <a:srgbClr val="FFFF00"/>
                      </a:solidFill>
                    </a:rPr>
                    <a:t>LLGW2</a:t>
                  </a:r>
                </a:p>
              </p:txBody>
            </p:sp>
            <p:sp>
              <p:nvSpPr>
                <p:cNvPr id="638" name="Line 221"/>
                <p:cNvSpPr>
                  <a:spLocks noChangeShapeType="1"/>
                </p:cNvSpPr>
                <p:nvPr/>
              </p:nvSpPr>
              <p:spPr bwMode="auto">
                <a:xfrm>
                  <a:off x="4717" y="2598"/>
                  <a:ext cx="45" cy="0"/>
                </a:xfrm>
                <a:prstGeom prst="line">
                  <a:avLst/>
                </a:prstGeom>
                <a:noFill/>
                <a:ln w="9525">
                  <a:solidFill>
                    <a:schemeClr val="tx1"/>
                  </a:solidFill>
                  <a:round/>
                  <a:headEnd/>
                  <a:tailEnd/>
                </a:ln>
                <a:effectLst/>
              </p:spPr>
              <p:txBody>
                <a:bodyPr wrap="none" anchor="ctr"/>
                <a:lstStyle/>
                <a:p>
                  <a:pPr>
                    <a:buNone/>
                  </a:pPr>
                  <a:endParaRPr lang="en-US"/>
                </a:p>
              </p:txBody>
            </p:sp>
            <p:sp>
              <p:nvSpPr>
                <p:cNvPr id="639" name="Rectangle 222"/>
                <p:cNvSpPr>
                  <a:spLocks noChangeArrowheads="1"/>
                </p:cNvSpPr>
                <p:nvPr/>
              </p:nvSpPr>
              <p:spPr bwMode="auto">
                <a:xfrm>
                  <a:off x="4588" y="2327"/>
                  <a:ext cx="1147"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xxx.yyy.12.228</a:t>
                  </a:r>
                </a:p>
              </p:txBody>
            </p:sp>
            <p:sp>
              <p:nvSpPr>
                <p:cNvPr id="640" name="Line 223"/>
                <p:cNvSpPr>
                  <a:spLocks noChangeShapeType="1"/>
                </p:cNvSpPr>
                <p:nvPr/>
              </p:nvSpPr>
              <p:spPr bwMode="auto">
                <a:xfrm flipV="1">
                  <a:off x="4717" y="2283"/>
                  <a:ext cx="0" cy="315"/>
                </a:xfrm>
                <a:prstGeom prst="line">
                  <a:avLst/>
                </a:prstGeom>
                <a:noFill/>
                <a:ln w="9525">
                  <a:solidFill>
                    <a:schemeClr val="tx1"/>
                  </a:solidFill>
                  <a:round/>
                  <a:headEnd/>
                  <a:tailEnd/>
                </a:ln>
                <a:effectLst/>
              </p:spPr>
              <p:txBody>
                <a:bodyPr wrap="none" anchor="ctr"/>
                <a:lstStyle/>
                <a:p>
                  <a:pPr>
                    <a:buNone/>
                  </a:pPr>
                  <a:endParaRPr lang="en-US"/>
                </a:p>
              </p:txBody>
            </p:sp>
            <p:sp>
              <p:nvSpPr>
                <p:cNvPr id="641" name="Line 224"/>
                <p:cNvSpPr>
                  <a:spLocks noChangeShapeType="1"/>
                </p:cNvSpPr>
                <p:nvPr/>
              </p:nvSpPr>
              <p:spPr bwMode="auto">
                <a:xfrm>
                  <a:off x="4717" y="1834"/>
                  <a:ext cx="0" cy="314"/>
                </a:xfrm>
                <a:prstGeom prst="line">
                  <a:avLst/>
                </a:prstGeom>
                <a:noFill/>
                <a:ln w="9525">
                  <a:solidFill>
                    <a:schemeClr val="tx1"/>
                  </a:solidFill>
                  <a:round/>
                  <a:headEnd/>
                  <a:tailEnd/>
                </a:ln>
                <a:effectLst/>
              </p:spPr>
              <p:txBody>
                <a:bodyPr wrap="none" anchor="ctr"/>
                <a:lstStyle/>
                <a:p>
                  <a:pPr>
                    <a:buNone/>
                  </a:pPr>
                  <a:endParaRPr lang="en-US"/>
                </a:p>
              </p:txBody>
            </p:sp>
            <p:sp>
              <p:nvSpPr>
                <p:cNvPr id="642" name="Text Box 225"/>
                <p:cNvSpPr txBox="1">
                  <a:spLocks noChangeArrowheads="1"/>
                </p:cNvSpPr>
                <p:nvPr/>
              </p:nvSpPr>
              <p:spPr bwMode="auto">
                <a:xfrm>
                  <a:off x="4491" y="2523"/>
                  <a:ext cx="834"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City 14</a:t>
                  </a:r>
                </a:p>
              </p:txBody>
            </p:sp>
            <p:sp>
              <p:nvSpPr>
                <p:cNvPr id="643" name="Line 226"/>
                <p:cNvSpPr>
                  <a:spLocks noChangeShapeType="1"/>
                </p:cNvSpPr>
                <p:nvPr/>
              </p:nvSpPr>
              <p:spPr bwMode="auto">
                <a:xfrm flipH="1" flipV="1">
                  <a:off x="1472" y="1429"/>
                  <a:ext cx="45" cy="270"/>
                </a:xfrm>
                <a:prstGeom prst="line">
                  <a:avLst/>
                </a:prstGeom>
                <a:noFill/>
                <a:ln w="9525">
                  <a:solidFill>
                    <a:schemeClr val="tx1"/>
                  </a:solidFill>
                  <a:round/>
                  <a:headEnd/>
                  <a:tailEnd/>
                </a:ln>
                <a:effectLst/>
              </p:spPr>
              <p:txBody>
                <a:bodyPr wrap="none" anchor="ctr"/>
                <a:lstStyle/>
                <a:p>
                  <a:pPr>
                    <a:buNone/>
                  </a:pPr>
                  <a:endParaRPr lang="en-US"/>
                </a:p>
              </p:txBody>
            </p:sp>
            <p:sp>
              <p:nvSpPr>
                <p:cNvPr id="644" name="Line 227"/>
                <p:cNvSpPr>
                  <a:spLocks noChangeShapeType="1"/>
                </p:cNvSpPr>
                <p:nvPr/>
              </p:nvSpPr>
              <p:spPr bwMode="auto">
                <a:xfrm flipH="1" flipV="1">
                  <a:off x="1742" y="1429"/>
                  <a:ext cx="45" cy="225"/>
                </a:xfrm>
                <a:prstGeom prst="line">
                  <a:avLst/>
                </a:prstGeom>
                <a:noFill/>
                <a:ln w="9525">
                  <a:solidFill>
                    <a:schemeClr val="tx1"/>
                  </a:solidFill>
                  <a:round/>
                  <a:headEnd/>
                  <a:tailEnd/>
                </a:ln>
                <a:effectLst/>
              </p:spPr>
              <p:txBody>
                <a:bodyPr wrap="none" anchor="ctr"/>
                <a:lstStyle/>
                <a:p>
                  <a:pPr>
                    <a:buNone/>
                  </a:pPr>
                  <a:endParaRPr lang="en-US"/>
                </a:p>
              </p:txBody>
            </p:sp>
            <p:sp>
              <p:nvSpPr>
                <p:cNvPr id="645" name="Line 228"/>
                <p:cNvSpPr>
                  <a:spLocks noChangeShapeType="1"/>
                </p:cNvSpPr>
                <p:nvPr/>
              </p:nvSpPr>
              <p:spPr bwMode="auto">
                <a:xfrm flipV="1">
                  <a:off x="1923" y="1429"/>
                  <a:ext cx="135" cy="809"/>
                </a:xfrm>
                <a:prstGeom prst="line">
                  <a:avLst/>
                </a:prstGeom>
                <a:noFill/>
                <a:ln w="9525">
                  <a:solidFill>
                    <a:schemeClr val="tx1"/>
                  </a:solidFill>
                  <a:round/>
                  <a:headEnd/>
                  <a:tailEnd/>
                </a:ln>
                <a:effectLst/>
              </p:spPr>
              <p:txBody>
                <a:bodyPr wrap="none" anchor="ctr"/>
                <a:lstStyle/>
                <a:p>
                  <a:pPr>
                    <a:buNone/>
                  </a:pPr>
                  <a:endParaRPr lang="en-US"/>
                </a:p>
              </p:txBody>
            </p:sp>
            <p:sp>
              <p:nvSpPr>
                <p:cNvPr id="646" name="Line 229"/>
                <p:cNvSpPr>
                  <a:spLocks noChangeShapeType="1"/>
                </p:cNvSpPr>
                <p:nvPr/>
              </p:nvSpPr>
              <p:spPr bwMode="auto">
                <a:xfrm flipV="1">
                  <a:off x="2193" y="1474"/>
                  <a:ext cx="45" cy="180"/>
                </a:xfrm>
                <a:prstGeom prst="line">
                  <a:avLst/>
                </a:prstGeom>
                <a:noFill/>
                <a:ln w="9525">
                  <a:solidFill>
                    <a:schemeClr val="tx1"/>
                  </a:solidFill>
                  <a:round/>
                  <a:headEnd/>
                  <a:tailEnd/>
                </a:ln>
                <a:effectLst/>
              </p:spPr>
              <p:txBody>
                <a:bodyPr wrap="none" anchor="ctr"/>
                <a:lstStyle/>
                <a:p>
                  <a:pPr>
                    <a:buNone/>
                  </a:pPr>
                  <a:endParaRPr lang="en-US"/>
                </a:p>
              </p:txBody>
            </p:sp>
            <p:sp>
              <p:nvSpPr>
                <p:cNvPr id="647" name="Line 230"/>
                <p:cNvSpPr>
                  <a:spLocks noChangeShapeType="1"/>
                </p:cNvSpPr>
                <p:nvPr/>
              </p:nvSpPr>
              <p:spPr bwMode="auto">
                <a:xfrm flipV="1">
                  <a:off x="2553" y="1474"/>
                  <a:ext cx="46" cy="494"/>
                </a:xfrm>
                <a:prstGeom prst="line">
                  <a:avLst/>
                </a:prstGeom>
                <a:noFill/>
                <a:ln w="9525">
                  <a:solidFill>
                    <a:schemeClr val="tx1"/>
                  </a:solidFill>
                  <a:round/>
                  <a:headEnd/>
                  <a:tailEnd/>
                </a:ln>
                <a:effectLst/>
              </p:spPr>
              <p:txBody>
                <a:bodyPr wrap="none" anchor="ctr"/>
                <a:lstStyle/>
                <a:p>
                  <a:pPr>
                    <a:buNone/>
                  </a:pPr>
                  <a:endParaRPr lang="en-US"/>
                </a:p>
              </p:txBody>
            </p:sp>
            <p:sp>
              <p:nvSpPr>
                <p:cNvPr id="648" name="Line 231"/>
                <p:cNvSpPr>
                  <a:spLocks noChangeShapeType="1"/>
                </p:cNvSpPr>
                <p:nvPr/>
              </p:nvSpPr>
              <p:spPr bwMode="auto">
                <a:xfrm flipV="1">
                  <a:off x="2869" y="1474"/>
                  <a:ext cx="0" cy="225"/>
                </a:xfrm>
                <a:prstGeom prst="line">
                  <a:avLst/>
                </a:prstGeom>
                <a:noFill/>
                <a:ln w="9525">
                  <a:solidFill>
                    <a:schemeClr val="tx1"/>
                  </a:solidFill>
                  <a:round/>
                  <a:headEnd/>
                  <a:tailEnd/>
                </a:ln>
                <a:effectLst/>
              </p:spPr>
              <p:txBody>
                <a:bodyPr wrap="none" anchor="ctr"/>
                <a:lstStyle/>
                <a:p>
                  <a:pPr>
                    <a:buNone/>
                  </a:pPr>
                  <a:endParaRPr lang="en-US"/>
                </a:p>
              </p:txBody>
            </p:sp>
            <p:sp>
              <p:nvSpPr>
                <p:cNvPr id="649" name="Line 232"/>
                <p:cNvSpPr>
                  <a:spLocks noChangeShapeType="1"/>
                </p:cNvSpPr>
                <p:nvPr/>
              </p:nvSpPr>
              <p:spPr bwMode="auto">
                <a:xfrm flipH="1" flipV="1">
                  <a:off x="3139" y="1474"/>
                  <a:ext cx="136" cy="450"/>
                </a:xfrm>
                <a:prstGeom prst="line">
                  <a:avLst/>
                </a:prstGeom>
                <a:noFill/>
                <a:ln w="9525">
                  <a:solidFill>
                    <a:schemeClr val="tx1"/>
                  </a:solidFill>
                  <a:round/>
                  <a:headEnd/>
                  <a:tailEnd/>
                </a:ln>
                <a:effectLst/>
              </p:spPr>
              <p:txBody>
                <a:bodyPr wrap="none" anchor="ctr"/>
                <a:lstStyle/>
                <a:p>
                  <a:pPr>
                    <a:buNone/>
                  </a:pPr>
                  <a:endParaRPr lang="en-US"/>
                </a:p>
              </p:txBody>
            </p:sp>
            <p:sp>
              <p:nvSpPr>
                <p:cNvPr id="650" name="Line 233"/>
                <p:cNvSpPr>
                  <a:spLocks noChangeShapeType="1"/>
                </p:cNvSpPr>
                <p:nvPr/>
              </p:nvSpPr>
              <p:spPr bwMode="auto">
                <a:xfrm flipH="1" flipV="1">
                  <a:off x="3365" y="1474"/>
                  <a:ext cx="90" cy="180"/>
                </a:xfrm>
                <a:prstGeom prst="line">
                  <a:avLst/>
                </a:prstGeom>
                <a:noFill/>
                <a:ln w="9525">
                  <a:solidFill>
                    <a:schemeClr val="tx1"/>
                  </a:solidFill>
                  <a:round/>
                  <a:headEnd/>
                  <a:tailEnd/>
                </a:ln>
                <a:effectLst/>
              </p:spPr>
              <p:txBody>
                <a:bodyPr wrap="none" anchor="ctr"/>
                <a:lstStyle/>
                <a:p>
                  <a:pPr>
                    <a:buNone/>
                  </a:pPr>
                  <a:endParaRPr lang="en-US"/>
                </a:p>
              </p:txBody>
            </p:sp>
            <p:sp>
              <p:nvSpPr>
                <p:cNvPr id="651" name="Line 234"/>
                <p:cNvSpPr>
                  <a:spLocks noChangeShapeType="1"/>
                </p:cNvSpPr>
                <p:nvPr/>
              </p:nvSpPr>
              <p:spPr bwMode="auto">
                <a:xfrm flipH="1" flipV="1">
                  <a:off x="3680" y="1429"/>
                  <a:ext cx="135" cy="539"/>
                </a:xfrm>
                <a:prstGeom prst="line">
                  <a:avLst/>
                </a:prstGeom>
                <a:noFill/>
                <a:ln w="9525">
                  <a:solidFill>
                    <a:schemeClr val="tx1"/>
                  </a:solidFill>
                  <a:round/>
                  <a:headEnd/>
                  <a:tailEnd/>
                </a:ln>
                <a:effectLst/>
              </p:spPr>
              <p:txBody>
                <a:bodyPr wrap="none" anchor="ctr"/>
                <a:lstStyle/>
                <a:p>
                  <a:pPr>
                    <a:buNone/>
                  </a:pPr>
                  <a:endParaRPr lang="en-US"/>
                </a:p>
              </p:txBody>
            </p:sp>
            <p:sp>
              <p:nvSpPr>
                <p:cNvPr id="652" name="Line 235"/>
                <p:cNvSpPr>
                  <a:spLocks noChangeShapeType="1"/>
                </p:cNvSpPr>
                <p:nvPr/>
              </p:nvSpPr>
              <p:spPr bwMode="auto">
                <a:xfrm flipH="1" flipV="1">
                  <a:off x="3996" y="1429"/>
                  <a:ext cx="90" cy="270"/>
                </a:xfrm>
                <a:prstGeom prst="line">
                  <a:avLst/>
                </a:prstGeom>
                <a:noFill/>
                <a:ln w="9525">
                  <a:solidFill>
                    <a:schemeClr val="tx1"/>
                  </a:solidFill>
                  <a:round/>
                  <a:headEnd/>
                  <a:tailEnd/>
                </a:ln>
                <a:effectLst/>
              </p:spPr>
              <p:txBody>
                <a:bodyPr wrap="none" anchor="ctr"/>
                <a:lstStyle/>
                <a:p>
                  <a:pPr>
                    <a:buNone/>
                  </a:pPr>
                  <a:endParaRPr lang="en-US"/>
                </a:p>
              </p:txBody>
            </p:sp>
            <p:sp>
              <p:nvSpPr>
                <p:cNvPr id="653" name="Line 236"/>
                <p:cNvSpPr>
                  <a:spLocks noChangeShapeType="1"/>
                </p:cNvSpPr>
                <p:nvPr/>
              </p:nvSpPr>
              <p:spPr bwMode="auto">
                <a:xfrm flipH="1" flipV="1">
                  <a:off x="4266" y="1429"/>
                  <a:ext cx="180" cy="495"/>
                </a:xfrm>
                <a:prstGeom prst="line">
                  <a:avLst/>
                </a:prstGeom>
                <a:noFill/>
                <a:ln w="9525">
                  <a:solidFill>
                    <a:schemeClr val="tx1"/>
                  </a:solidFill>
                  <a:round/>
                  <a:headEnd/>
                  <a:tailEnd/>
                </a:ln>
                <a:effectLst/>
              </p:spPr>
              <p:txBody>
                <a:bodyPr wrap="none" anchor="ctr"/>
                <a:lstStyle/>
                <a:p>
                  <a:pPr>
                    <a:buNone/>
                  </a:pPr>
                  <a:endParaRPr lang="en-US"/>
                </a:p>
              </p:txBody>
            </p:sp>
            <p:sp>
              <p:nvSpPr>
                <p:cNvPr id="654" name="Line 237"/>
                <p:cNvSpPr>
                  <a:spLocks noChangeShapeType="1"/>
                </p:cNvSpPr>
                <p:nvPr/>
              </p:nvSpPr>
              <p:spPr bwMode="auto">
                <a:xfrm flipH="1" flipV="1">
                  <a:off x="4581" y="1384"/>
                  <a:ext cx="136" cy="270"/>
                </a:xfrm>
                <a:prstGeom prst="line">
                  <a:avLst/>
                </a:prstGeom>
                <a:noFill/>
                <a:ln w="9525">
                  <a:solidFill>
                    <a:schemeClr val="tx1"/>
                  </a:solidFill>
                  <a:round/>
                  <a:headEnd/>
                  <a:tailEnd/>
                </a:ln>
                <a:effectLst/>
              </p:spPr>
              <p:txBody>
                <a:bodyPr wrap="none" anchor="ctr"/>
                <a:lstStyle/>
                <a:p>
                  <a:pPr>
                    <a:buNone/>
                  </a:pPr>
                  <a:endParaRPr lang="en-US"/>
                </a:p>
              </p:txBody>
            </p:sp>
            <p:sp>
              <p:nvSpPr>
                <p:cNvPr id="655" name="Line 238"/>
                <p:cNvSpPr>
                  <a:spLocks noChangeShapeType="1"/>
                </p:cNvSpPr>
                <p:nvPr/>
              </p:nvSpPr>
              <p:spPr bwMode="auto">
                <a:xfrm flipH="1" flipV="1">
                  <a:off x="4897" y="1339"/>
                  <a:ext cx="225" cy="225"/>
                </a:xfrm>
                <a:prstGeom prst="line">
                  <a:avLst/>
                </a:prstGeom>
                <a:noFill/>
                <a:ln w="9525">
                  <a:solidFill>
                    <a:schemeClr val="tx1"/>
                  </a:solidFill>
                  <a:round/>
                  <a:headEnd/>
                  <a:tailEnd/>
                </a:ln>
                <a:effectLst/>
              </p:spPr>
              <p:txBody>
                <a:bodyPr wrap="none" anchor="ctr"/>
                <a:lstStyle/>
                <a:p>
                  <a:pPr>
                    <a:buNone/>
                  </a:pPr>
                  <a:endParaRPr lang="en-US"/>
                </a:p>
              </p:txBody>
            </p:sp>
            <p:sp>
              <p:nvSpPr>
                <p:cNvPr id="656" name="Rectangle 239"/>
                <p:cNvSpPr>
                  <a:spLocks noChangeArrowheads="1"/>
                </p:cNvSpPr>
                <p:nvPr/>
              </p:nvSpPr>
              <p:spPr bwMode="auto">
                <a:xfrm>
                  <a:off x="1147" y="1906"/>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xxx.yyy.12.49</a:t>
                  </a:r>
                </a:p>
              </p:txBody>
            </p:sp>
            <p:sp>
              <p:nvSpPr>
                <p:cNvPr id="657" name="Rectangle 240"/>
                <p:cNvSpPr>
                  <a:spLocks noChangeArrowheads="1"/>
                </p:cNvSpPr>
                <p:nvPr/>
              </p:nvSpPr>
              <p:spPr bwMode="auto">
                <a:xfrm>
                  <a:off x="1448" y="1744"/>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xxx.yyy.12.65</a:t>
                  </a:r>
                </a:p>
              </p:txBody>
            </p:sp>
            <p:sp>
              <p:nvSpPr>
                <p:cNvPr id="658" name="Rectangle 241"/>
                <p:cNvSpPr>
                  <a:spLocks noChangeArrowheads="1"/>
                </p:cNvSpPr>
                <p:nvPr/>
              </p:nvSpPr>
              <p:spPr bwMode="auto">
                <a:xfrm>
                  <a:off x="1593" y="2327"/>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xxx.yyy.12.81</a:t>
                  </a:r>
                </a:p>
              </p:txBody>
            </p:sp>
            <p:sp>
              <p:nvSpPr>
                <p:cNvPr id="659" name="Rectangle 242"/>
                <p:cNvSpPr>
                  <a:spLocks noChangeArrowheads="1"/>
                </p:cNvSpPr>
                <p:nvPr/>
              </p:nvSpPr>
              <p:spPr bwMode="auto">
                <a:xfrm>
                  <a:off x="1878" y="1727"/>
                  <a:ext cx="112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xxx.yyy.12.yyy</a:t>
                  </a:r>
                </a:p>
              </p:txBody>
            </p:sp>
            <p:sp>
              <p:nvSpPr>
                <p:cNvPr id="660" name="Rectangle 243"/>
                <p:cNvSpPr>
                  <a:spLocks noChangeArrowheads="1"/>
                </p:cNvSpPr>
                <p:nvPr/>
              </p:nvSpPr>
              <p:spPr bwMode="auto">
                <a:xfrm>
                  <a:off x="2239" y="206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xxx.yyy.12.113</a:t>
                  </a:r>
                </a:p>
              </p:txBody>
            </p:sp>
            <p:sp>
              <p:nvSpPr>
                <p:cNvPr id="661" name="Rectangle 244"/>
                <p:cNvSpPr>
                  <a:spLocks noChangeArrowheads="1"/>
                </p:cNvSpPr>
                <p:nvPr/>
              </p:nvSpPr>
              <p:spPr bwMode="auto">
                <a:xfrm>
                  <a:off x="2553" y="1791"/>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xxx.yyy.12.129</a:t>
                  </a:r>
                </a:p>
              </p:txBody>
            </p:sp>
            <p:sp>
              <p:nvSpPr>
                <p:cNvPr id="662" name="Rectangle 245"/>
                <p:cNvSpPr>
                  <a:spLocks noChangeArrowheads="1"/>
                </p:cNvSpPr>
                <p:nvPr/>
              </p:nvSpPr>
              <p:spPr bwMode="auto">
                <a:xfrm>
                  <a:off x="2923" y="206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xxx.yyy.12.145</a:t>
                  </a:r>
                </a:p>
              </p:txBody>
            </p:sp>
            <p:sp>
              <p:nvSpPr>
                <p:cNvPr id="663" name="Rectangle 246"/>
                <p:cNvSpPr>
                  <a:spLocks noChangeArrowheads="1"/>
                </p:cNvSpPr>
                <p:nvPr/>
              </p:nvSpPr>
              <p:spPr bwMode="auto">
                <a:xfrm>
                  <a:off x="3187" y="1744"/>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xxx.yyy.12.161</a:t>
                  </a:r>
                </a:p>
              </p:txBody>
            </p:sp>
            <p:sp>
              <p:nvSpPr>
                <p:cNvPr id="664" name="Rectangle 247"/>
                <p:cNvSpPr>
                  <a:spLocks noChangeArrowheads="1"/>
                </p:cNvSpPr>
                <p:nvPr/>
              </p:nvSpPr>
              <p:spPr bwMode="auto">
                <a:xfrm>
                  <a:off x="3501" y="206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xxx.yyy.12.177</a:t>
                  </a:r>
                </a:p>
              </p:txBody>
            </p:sp>
            <p:sp>
              <p:nvSpPr>
                <p:cNvPr id="665" name="Rectangle 248"/>
                <p:cNvSpPr>
                  <a:spLocks noChangeArrowheads="1"/>
                </p:cNvSpPr>
                <p:nvPr/>
              </p:nvSpPr>
              <p:spPr bwMode="auto">
                <a:xfrm>
                  <a:off x="3774" y="1791"/>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xxx.yyy.12.193</a:t>
                  </a:r>
                </a:p>
              </p:txBody>
            </p:sp>
            <p:sp>
              <p:nvSpPr>
                <p:cNvPr id="666" name="Rectangle 249"/>
                <p:cNvSpPr>
                  <a:spLocks noChangeArrowheads="1"/>
                </p:cNvSpPr>
                <p:nvPr/>
              </p:nvSpPr>
              <p:spPr bwMode="auto">
                <a:xfrm>
                  <a:off x="4087" y="2012"/>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xxx.yyy.12.209</a:t>
                  </a:r>
                </a:p>
              </p:txBody>
            </p:sp>
            <p:sp>
              <p:nvSpPr>
                <p:cNvPr id="667" name="Rectangle 250"/>
                <p:cNvSpPr>
                  <a:spLocks noChangeArrowheads="1"/>
                </p:cNvSpPr>
                <p:nvPr/>
              </p:nvSpPr>
              <p:spPr bwMode="auto">
                <a:xfrm>
                  <a:off x="4401" y="1744"/>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xxx.yyy.12.225</a:t>
                  </a:r>
                </a:p>
              </p:txBody>
            </p:sp>
            <p:sp>
              <p:nvSpPr>
                <p:cNvPr id="668" name="Rectangle 251"/>
                <p:cNvSpPr>
                  <a:spLocks noChangeArrowheads="1"/>
                </p:cNvSpPr>
                <p:nvPr/>
              </p:nvSpPr>
              <p:spPr bwMode="auto">
                <a:xfrm>
                  <a:off x="4854" y="1653"/>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xxx.yyy.12.241</a:t>
                  </a:r>
                </a:p>
              </p:txBody>
            </p:sp>
            <p:sp>
              <p:nvSpPr>
                <p:cNvPr id="669" name="Rectangle 252"/>
                <p:cNvSpPr>
                  <a:spLocks noChangeArrowheads="1"/>
                </p:cNvSpPr>
                <p:nvPr/>
              </p:nvSpPr>
              <p:spPr bwMode="auto">
                <a:xfrm>
                  <a:off x="4704" y="1249"/>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xxx.yyy.10.10</a:t>
                  </a:r>
                </a:p>
              </p:txBody>
            </p:sp>
            <p:sp>
              <p:nvSpPr>
                <p:cNvPr id="670" name="Rectangle 253"/>
                <p:cNvSpPr>
                  <a:spLocks noChangeArrowheads="1"/>
                </p:cNvSpPr>
                <p:nvPr/>
              </p:nvSpPr>
              <p:spPr bwMode="auto">
                <a:xfrm>
                  <a:off x="4360" y="1338"/>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xxx.yyy.18.102</a:t>
                  </a:r>
                </a:p>
              </p:txBody>
            </p:sp>
            <p:sp>
              <p:nvSpPr>
                <p:cNvPr id="671" name="Rectangle 254"/>
                <p:cNvSpPr>
                  <a:spLocks noChangeArrowheads="1"/>
                </p:cNvSpPr>
                <p:nvPr/>
              </p:nvSpPr>
              <p:spPr bwMode="auto">
                <a:xfrm>
                  <a:off x="4076" y="1606"/>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xxx.yyy.10.81</a:t>
                  </a:r>
                </a:p>
              </p:txBody>
            </p:sp>
            <p:sp>
              <p:nvSpPr>
                <p:cNvPr id="672" name="Rectangle 255"/>
                <p:cNvSpPr>
                  <a:spLocks noChangeArrowheads="1"/>
                </p:cNvSpPr>
                <p:nvPr/>
              </p:nvSpPr>
              <p:spPr bwMode="auto">
                <a:xfrm>
                  <a:off x="3714" y="1428"/>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xxx.yyy.10.86</a:t>
                  </a:r>
                </a:p>
              </p:txBody>
            </p:sp>
            <p:sp>
              <p:nvSpPr>
                <p:cNvPr id="673" name="Rectangle 256"/>
                <p:cNvSpPr>
                  <a:spLocks noChangeArrowheads="1"/>
                </p:cNvSpPr>
                <p:nvPr/>
              </p:nvSpPr>
              <p:spPr bwMode="auto">
                <a:xfrm>
                  <a:off x="3442" y="1606"/>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xxx.yyy.10.50</a:t>
                  </a:r>
                </a:p>
              </p:txBody>
            </p:sp>
            <p:sp>
              <p:nvSpPr>
                <p:cNvPr id="674" name="Rectangle 257"/>
                <p:cNvSpPr>
                  <a:spLocks noChangeArrowheads="1"/>
                </p:cNvSpPr>
                <p:nvPr/>
              </p:nvSpPr>
              <p:spPr bwMode="auto">
                <a:xfrm>
                  <a:off x="3086" y="1385"/>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xxx.yyy.18.98</a:t>
                  </a:r>
                </a:p>
              </p:txBody>
            </p:sp>
            <p:sp>
              <p:nvSpPr>
                <p:cNvPr id="675" name="Rectangle 258"/>
                <p:cNvSpPr>
                  <a:spLocks noChangeArrowheads="1"/>
                </p:cNvSpPr>
                <p:nvPr/>
              </p:nvSpPr>
              <p:spPr bwMode="auto">
                <a:xfrm>
                  <a:off x="2843" y="1606"/>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xxx.yyy.10.106</a:t>
                  </a:r>
                </a:p>
              </p:txBody>
            </p:sp>
            <p:sp>
              <p:nvSpPr>
                <p:cNvPr id="676" name="Rectangle 259"/>
                <p:cNvSpPr>
                  <a:spLocks noChangeArrowheads="1"/>
                </p:cNvSpPr>
                <p:nvPr/>
              </p:nvSpPr>
              <p:spPr bwMode="auto">
                <a:xfrm>
                  <a:off x="2553" y="1415"/>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xxx.yyy.10.118</a:t>
                  </a:r>
                </a:p>
              </p:txBody>
            </p:sp>
            <p:sp>
              <p:nvSpPr>
                <p:cNvPr id="677" name="Rectangle 260"/>
                <p:cNvSpPr>
                  <a:spLocks noChangeArrowheads="1"/>
                </p:cNvSpPr>
                <p:nvPr/>
              </p:nvSpPr>
              <p:spPr bwMode="auto">
                <a:xfrm>
                  <a:off x="2221" y="1606"/>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xxx.yyy.10.122</a:t>
                  </a:r>
                </a:p>
              </p:txBody>
            </p:sp>
            <p:sp>
              <p:nvSpPr>
                <p:cNvPr id="678" name="Rectangle 261"/>
                <p:cNvSpPr>
                  <a:spLocks noChangeArrowheads="1"/>
                </p:cNvSpPr>
                <p:nvPr/>
              </p:nvSpPr>
              <p:spPr bwMode="auto">
                <a:xfrm>
                  <a:off x="1968" y="1385"/>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xxx.yyy.10.114</a:t>
                  </a:r>
                </a:p>
              </p:txBody>
            </p:sp>
            <p:sp>
              <p:nvSpPr>
                <p:cNvPr id="679" name="Rectangle 262"/>
                <p:cNvSpPr>
                  <a:spLocks noChangeArrowheads="1"/>
                </p:cNvSpPr>
                <p:nvPr/>
              </p:nvSpPr>
              <p:spPr bwMode="auto">
                <a:xfrm>
                  <a:off x="1654" y="1385"/>
                  <a:ext cx="1147"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xxx.yyy.10.110</a:t>
                  </a:r>
                </a:p>
              </p:txBody>
            </p:sp>
            <p:sp>
              <p:nvSpPr>
                <p:cNvPr id="680" name="Rectangle 263"/>
                <p:cNvSpPr>
                  <a:spLocks noChangeArrowheads="1"/>
                </p:cNvSpPr>
                <p:nvPr/>
              </p:nvSpPr>
              <p:spPr bwMode="auto">
                <a:xfrm>
                  <a:off x="1370" y="1338"/>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xxx.yyy.10.74</a:t>
                  </a:r>
                </a:p>
              </p:txBody>
            </p:sp>
            <p:sp>
              <p:nvSpPr>
                <p:cNvPr id="681" name="Rectangle 264"/>
                <p:cNvSpPr>
                  <a:spLocks noChangeArrowheads="1"/>
                </p:cNvSpPr>
                <p:nvPr/>
              </p:nvSpPr>
              <p:spPr bwMode="auto">
                <a:xfrm>
                  <a:off x="1098" y="1428"/>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xxx.yyy.10.42</a:t>
                  </a:r>
                </a:p>
              </p:txBody>
            </p:sp>
            <p:sp>
              <p:nvSpPr>
                <p:cNvPr id="682" name="Rectangle 265"/>
                <p:cNvSpPr>
                  <a:spLocks noChangeArrowheads="1"/>
                </p:cNvSpPr>
                <p:nvPr/>
              </p:nvSpPr>
              <p:spPr bwMode="auto">
                <a:xfrm>
                  <a:off x="1156" y="890"/>
                  <a:ext cx="406" cy="90"/>
                </a:xfrm>
                <a:prstGeom prst="rect">
                  <a:avLst/>
                </a:prstGeom>
                <a:solidFill>
                  <a:srgbClr val="003300"/>
                </a:solidFill>
                <a:ln w="9525">
                  <a:solidFill>
                    <a:schemeClr val="tx1"/>
                  </a:solidFill>
                  <a:miter lim="800000"/>
                  <a:headEnd/>
                  <a:tailEnd/>
                </a:ln>
                <a:effectLst/>
              </p:spPr>
              <p:txBody>
                <a:bodyPr wrap="none" anchor="ctr"/>
                <a:lstStyle/>
                <a:p>
                  <a:pPr>
                    <a:buNone/>
                  </a:pPr>
                  <a:r>
                    <a:rPr lang="en-US" sz="300">
                      <a:solidFill>
                        <a:srgbClr val="FFFF00"/>
                      </a:solidFill>
                      <a:latin typeface="Times New Roman" pitchFamily="18" charset="0"/>
                    </a:rPr>
                    <a:t>SP 1</a:t>
                  </a:r>
                </a:p>
              </p:txBody>
            </p:sp>
            <p:sp>
              <p:nvSpPr>
                <p:cNvPr id="683" name="Line 266"/>
                <p:cNvSpPr>
                  <a:spLocks noChangeShapeType="1"/>
                </p:cNvSpPr>
                <p:nvPr/>
              </p:nvSpPr>
              <p:spPr bwMode="auto">
                <a:xfrm>
                  <a:off x="255" y="1115"/>
                  <a:ext cx="5138" cy="0"/>
                </a:xfrm>
                <a:prstGeom prst="line">
                  <a:avLst/>
                </a:prstGeom>
                <a:noFill/>
                <a:ln w="9525">
                  <a:solidFill>
                    <a:schemeClr val="tx1"/>
                  </a:solidFill>
                  <a:round/>
                  <a:headEnd/>
                  <a:tailEnd/>
                </a:ln>
                <a:effectLst/>
              </p:spPr>
              <p:txBody>
                <a:bodyPr wrap="none" anchor="ctr"/>
                <a:lstStyle/>
                <a:p>
                  <a:pPr>
                    <a:buNone/>
                  </a:pPr>
                  <a:endParaRPr lang="en-US"/>
                </a:p>
              </p:txBody>
            </p:sp>
            <p:sp>
              <p:nvSpPr>
                <p:cNvPr id="684" name="Line 267"/>
                <p:cNvSpPr>
                  <a:spLocks noChangeShapeType="1"/>
                </p:cNvSpPr>
                <p:nvPr/>
              </p:nvSpPr>
              <p:spPr bwMode="auto">
                <a:xfrm>
                  <a:off x="1382" y="980"/>
                  <a:ext cx="90" cy="314"/>
                </a:xfrm>
                <a:prstGeom prst="line">
                  <a:avLst/>
                </a:prstGeom>
                <a:noFill/>
                <a:ln w="9525">
                  <a:solidFill>
                    <a:schemeClr val="tx1"/>
                  </a:solidFill>
                  <a:round/>
                  <a:headEnd/>
                  <a:tailEnd/>
                </a:ln>
                <a:effectLst/>
              </p:spPr>
              <p:txBody>
                <a:bodyPr wrap="none" anchor="ctr"/>
                <a:lstStyle/>
                <a:p>
                  <a:pPr>
                    <a:buNone/>
                  </a:pPr>
                  <a:endParaRPr lang="en-US"/>
                </a:p>
              </p:txBody>
            </p:sp>
            <p:sp>
              <p:nvSpPr>
                <p:cNvPr id="685" name="Line 268"/>
                <p:cNvSpPr>
                  <a:spLocks noChangeShapeType="1"/>
                </p:cNvSpPr>
                <p:nvPr/>
              </p:nvSpPr>
              <p:spPr bwMode="auto">
                <a:xfrm>
                  <a:off x="2689" y="980"/>
                  <a:ext cx="0" cy="269"/>
                </a:xfrm>
                <a:prstGeom prst="line">
                  <a:avLst/>
                </a:prstGeom>
                <a:noFill/>
                <a:ln w="9525">
                  <a:solidFill>
                    <a:schemeClr val="tx1"/>
                  </a:solidFill>
                  <a:round/>
                  <a:headEnd/>
                  <a:tailEnd/>
                </a:ln>
                <a:effectLst/>
              </p:spPr>
              <p:txBody>
                <a:bodyPr wrap="none" anchor="ctr"/>
                <a:lstStyle/>
                <a:p>
                  <a:pPr>
                    <a:buNone/>
                  </a:pPr>
                  <a:endParaRPr lang="en-US"/>
                </a:p>
              </p:txBody>
            </p:sp>
            <p:sp>
              <p:nvSpPr>
                <p:cNvPr id="686" name="Line 269"/>
                <p:cNvSpPr>
                  <a:spLocks noChangeShapeType="1"/>
                </p:cNvSpPr>
                <p:nvPr/>
              </p:nvSpPr>
              <p:spPr bwMode="auto">
                <a:xfrm flipH="1">
                  <a:off x="3860" y="980"/>
                  <a:ext cx="45" cy="314"/>
                </a:xfrm>
                <a:prstGeom prst="line">
                  <a:avLst/>
                </a:prstGeom>
                <a:noFill/>
                <a:ln w="9525">
                  <a:solidFill>
                    <a:schemeClr val="tx1"/>
                  </a:solidFill>
                  <a:round/>
                  <a:headEnd/>
                  <a:tailEnd/>
                </a:ln>
                <a:effectLst/>
              </p:spPr>
              <p:txBody>
                <a:bodyPr wrap="none" anchor="ctr"/>
                <a:lstStyle/>
                <a:p>
                  <a:pPr>
                    <a:buNone/>
                  </a:pPr>
                  <a:endParaRPr lang="en-US"/>
                </a:p>
              </p:txBody>
            </p:sp>
            <p:sp>
              <p:nvSpPr>
                <p:cNvPr id="687" name="Oval 270"/>
                <p:cNvSpPr>
                  <a:spLocks noChangeArrowheads="1"/>
                </p:cNvSpPr>
                <p:nvPr/>
              </p:nvSpPr>
              <p:spPr bwMode="auto">
                <a:xfrm>
                  <a:off x="661" y="1249"/>
                  <a:ext cx="4416" cy="225"/>
                </a:xfrm>
                <a:prstGeom prst="ellipse">
                  <a:avLst/>
                </a:prstGeom>
                <a:solidFill>
                  <a:srgbClr val="66FFFF"/>
                </a:solidFill>
                <a:ln w="9525">
                  <a:solidFill>
                    <a:schemeClr val="tx1"/>
                  </a:solidFill>
                  <a:round/>
                  <a:headEnd/>
                  <a:tailEnd/>
                </a:ln>
                <a:effectLst/>
              </p:spPr>
              <p:txBody>
                <a:bodyPr wrap="none" anchor="ctr"/>
                <a:lstStyle/>
                <a:p>
                  <a:pPr>
                    <a:buNone/>
                  </a:pPr>
                  <a:r>
                    <a:rPr lang="en-US" sz="300">
                      <a:solidFill>
                        <a:schemeClr val="tx1"/>
                      </a:solidFill>
                      <a:latin typeface="Times New Roman" pitchFamily="18" charset="0"/>
                    </a:rPr>
                    <a:t>Gateway Network</a:t>
                  </a:r>
                </a:p>
              </p:txBody>
            </p:sp>
            <p:sp>
              <p:nvSpPr>
                <p:cNvPr id="688" name="Rectangle 271"/>
                <p:cNvSpPr>
                  <a:spLocks noChangeArrowheads="1"/>
                </p:cNvSpPr>
                <p:nvPr/>
              </p:nvSpPr>
              <p:spPr bwMode="auto">
                <a:xfrm>
                  <a:off x="2463" y="890"/>
                  <a:ext cx="406" cy="90"/>
                </a:xfrm>
                <a:prstGeom prst="rect">
                  <a:avLst/>
                </a:prstGeom>
                <a:solidFill>
                  <a:srgbClr val="003300"/>
                </a:solidFill>
                <a:ln w="9525">
                  <a:solidFill>
                    <a:schemeClr val="tx1"/>
                  </a:solidFill>
                  <a:miter lim="800000"/>
                  <a:headEnd/>
                  <a:tailEnd/>
                </a:ln>
                <a:effectLst/>
              </p:spPr>
              <p:txBody>
                <a:bodyPr wrap="none" anchor="ctr"/>
                <a:lstStyle/>
                <a:p>
                  <a:pPr>
                    <a:buNone/>
                  </a:pPr>
                  <a:r>
                    <a:rPr lang="en-US" sz="300">
                      <a:solidFill>
                        <a:srgbClr val="FFFF00"/>
                      </a:solidFill>
                      <a:latin typeface="Times New Roman" pitchFamily="18" charset="0"/>
                    </a:rPr>
                    <a:t>SP 2</a:t>
                  </a:r>
                </a:p>
              </p:txBody>
            </p:sp>
            <p:sp>
              <p:nvSpPr>
                <p:cNvPr id="689" name="Rectangle 272"/>
                <p:cNvSpPr>
                  <a:spLocks noChangeArrowheads="1"/>
                </p:cNvSpPr>
                <p:nvPr/>
              </p:nvSpPr>
              <p:spPr bwMode="auto">
                <a:xfrm>
                  <a:off x="3725" y="890"/>
                  <a:ext cx="406" cy="90"/>
                </a:xfrm>
                <a:prstGeom prst="rect">
                  <a:avLst/>
                </a:prstGeom>
                <a:solidFill>
                  <a:srgbClr val="003300"/>
                </a:solidFill>
                <a:ln w="9525">
                  <a:solidFill>
                    <a:schemeClr val="tx1"/>
                  </a:solidFill>
                  <a:miter lim="800000"/>
                  <a:headEnd/>
                  <a:tailEnd/>
                </a:ln>
                <a:effectLst/>
              </p:spPr>
              <p:txBody>
                <a:bodyPr wrap="none" anchor="ctr"/>
                <a:lstStyle/>
                <a:p>
                  <a:pPr>
                    <a:buNone/>
                  </a:pPr>
                  <a:r>
                    <a:rPr lang="en-US" sz="300">
                      <a:solidFill>
                        <a:srgbClr val="FFFF00"/>
                      </a:solidFill>
                      <a:latin typeface="Times New Roman" pitchFamily="18" charset="0"/>
                    </a:rPr>
                    <a:t>SP 2</a:t>
                  </a:r>
                </a:p>
              </p:txBody>
            </p:sp>
            <p:sp>
              <p:nvSpPr>
                <p:cNvPr id="690" name="Text Box 273"/>
                <p:cNvSpPr txBox="1">
                  <a:spLocks noChangeArrowheads="1"/>
                </p:cNvSpPr>
                <p:nvPr/>
              </p:nvSpPr>
              <p:spPr bwMode="auto">
                <a:xfrm>
                  <a:off x="1249" y="776"/>
                  <a:ext cx="515" cy="294"/>
                </a:xfrm>
                <a:prstGeom prst="rect">
                  <a:avLst/>
                </a:prstGeom>
                <a:noFill/>
                <a:ln w="9525">
                  <a:noFill/>
                  <a:miter lim="800000"/>
                  <a:headEnd/>
                  <a:tailEnd/>
                </a:ln>
                <a:effectLst/>
              </p:spPr>
              <p:txBody>
                <a:bodyPr wrap="none">
                  <a:spAutoFit/>
                </a:bodyPr>
                <a:lstStyle/>
                <a:p>
                  <a:pPr algn="l">
                    <a:buNone/>
                  </a:pPr>
                  <a:endParaRPr lang="en-US" sz="300">
                    <a:solidFill>
                      <a:schemeClr val="tx1"/>
                    </a:solidFill>
                  </a:endParaRPr>
                </a:p>
              </p:txBody>
            </p:sp>
            <p:sp>
              <p:nvSpPr>
                <p:cNvPr id="691" name="Text Box 274"/>
                <p:cNvSpPr txBox="1">
                  <a:spLocks noChangeArrowheads="1"/>
                </p:cNvSpPr>
                <p:nvPr/>
              </p:nvSpPr>
              <p:spPr bwMode="auto">
                <a:xfrm>
                  <a:off x="3863" y="776"/>
                  <a:ext cx="515" cy="294"/>
                </a:xfrm>
                <a:prstGeom prst="rect">
                  <a:avLst/>
                </a:prstGeom>
                <a:noFill/>
                <a:ln w="9525">
                  <a:noFill/>
                  <a:miter lim="800000"/>
                  <a:headEnd/>
                  <a:tailEnd/>
                </a:ln>
                <a:effectLst/>
              </p:spPr>
              <p:txBody>
                <a:bodyPr wrap="none">
                  <a:spAutoFit/>
                </a:bodyPr>
                <a:lstStyle/>
                <a:p>
                  <a:pPr algn="l">
                    <a:buNone/>
                  </a:pPr>
                  <a:endParaRPr lang="en-US" sz="300">
                    <a:solidFill>
                      <a:schemeClr val="tx1"/>
                    </a:solidFill>
                  </a:endParaRPr>
                </a:p>
              </p:txBody>
            </p:sp>
            <p:sp>
              <p:nvSpPr>
                <p:cNvPr id="692" name="Text Box 275"/>
                <p:cNvSpPr txBox="1">
                  <a:spLocks noChangeArrowheads="1"/>
                </p:cNvSpPr>
                <p:nvPr/>
              </p:nvSpPr>
              <p:spPr bwMode="auto">
                <a:xfrm>
                  <a:off x="2596" y="776"/>
                  <a:ext cx="515" cy="294"/>
                </a:xfrm>
                <a:prstGeom prst="rect">
                  <a:avLst/>
                </a:prstGeom>
                <a:noFill/>
                <a:ln w="9525">
                  <a:noFill/>
                  <a:miter lim="800000"/>
                  <a:headEnd/>
                  <a:tailEnd/>
                </a:ln>
                <a:effectLst/>
              </p:spPr>
              <p:txBody>
                <a:bodyPr wrap="none">
                  <a:spAutoFit/>
                </a:bodyPr>
                <a:lstStyle/>
                <a:p>
                  <a:pPr algn="l">
                    <a:buNone/>
                  </a:pPr>
                  <a:endParaRPr lang="en-US" sz="300">
                    <a:solidFill>
                      <a:schemeClr val="tx1"/>
                    </a:solidFill>
                  </a:endParaRPr>
                </a:p>
              </p:txBody>
            </p:sp>
            <p:sp>
              <p:nvSpPr>
                <p:cNvPr id="693" name="Line 276"/>
                <p:cNvSpPr>
                  <a:spLocks noChangeShapeType="1"/>
                </p:cNvSpPr>
                <p:nvPr/>
              </p:nvSpPr>
              <p:spPr bwMode="auto">
                <a:xfrm>
                  <a:off x="1382" y="755"/>
                  <a:ext cx="0" cy="135"/>
                </a:xfrm>
                <a:prstGeom prst="line">
                  <a:avLst/>
                </a:prstGeom>
                <a:noFill/>
                <a:ln w="9525">
                  <a:solidFill>
                    <a:schemeClr val="tx1"/>
                  </a:solidFill>
                  <a:round/>
                  <a:headEnd/>
                  <a:tailEnd/>
                </a:ln>
                <a:effectLst/>
              </p:spPr>
              <p:txBody>
                <a:bodyPr wrap="none" anchor="ctr"/>
                <a:lstStyle/>
                <a:p>
                  <a:pPr>
                    <a:buNone/>
                  </a:pPr>
                  <a:endParaRPr lang="en-US"/>
                </a:p>
              </p:txBody>
            </p:sp>
            <p:sp>
              <p:nvSpPr>
                <p:cNvPr id="694" name="Line 277"/>
                <p:cNvSpPr>
                  <a:spLocks noChangeShapeType="1"/>
                </p:cNvSpPr>
                <p:nvPr/>
              </p:nvSpPr>
              <p:spPr bwMode="auto">
                <a:xfrm>
                  <a:off x="2689" y="800"/>
                  <a:ext cx="0" cy="90"/>
                </a:xfrm>
                <a:prstGeom prst="line">
                  <a:avLst/>
                </a:prstGeom>
                <a:noFill/>
                <a:ln w="9525">
                  <a:solidFill>
                    <a:schemeClr val="tx1"/>
                  </a:solidFill>
                  <a:round/>
                  <a:headEnd/>
                  <a:tailEnd/>
                </a:ln>
                <a:effectLst/>
              </p:spPr>
              <p:txBody>
                <a:bodyPr wrap="none" anchor="ctr"/>
                <a:lstStyle/>
                <a:p>
                  <a:pPr>
                    <a:buNone/>
                  </a:pPr>
                  <a:endParaRPr lang="en-US"/>
                </a:p>
              </p:txBody>
            </p:sp>
            <p:sp>
              <p:nvSpPr>
                <p:cNvPr id="695" name="Line 278"/>
                <p:cNvSpPr>
                  <a:spLocks noChangeShapeType="1"/>
                </p:cNvSpPr>
                <p:nvPr/>
              </p:nvSpPr>
              <p:spPr bwMode="auto">
                <a:xfrm>
                  <a:off x="3905" y="755"/>
                  <a:ext cx="0" cy="135"/>
                </a:xfrm>
                <a:prstGeom prst="line">
                  <a:avLst/>
                </a:prstGeom>
                <a:noFill/>
                <a:ln w="9525">
                  <a:solidFill>
                    <a:schemeClr val="tx1"/>
                  </a:solidFill>
                  <a:round/>
                  <a:headEnd/>
                  <a:tailEnd/>
                </a:ln>
                <a:effectLst/>
              </p:spPr>
              <p:txBody>
                <a:bodyPr wrap="none" anchor="ctr"/>
                <a:lstStyle/>
                <a:p>
                  <a:pPr>
                    <a:buNone/>
                  </a:pPr>
                  <a:endParaRPr lang="en-US"/>
                </a:p>
              </p:txBody>
            </p:sp>
            <p:sp>
              <p:nvSpPr>
                <p:cNvPr id="696" name="Rectangle 279"/>
                <p:cNvSpPr>
                  <a:spLocks noChangeArrowheads="1"/>
                </p:cNvSpPr>
                <p:nvPr/>
              </p:nvSpPr>
              <p:spPr bwMode="auto">
                <a:xfrm>
                  <a:off x="875" y="844"/>
                  <a:ext cx="1175"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xxx.uuu.74.169</a:t>
                  </a:r>
                </a:p>
              </p:txBody>
            </p:sp>
            <p:sp>
              <p:nvSpPr>
                <p:cNvPr id="697" name="Rectangle 280"/>
                <p:cNvSpPr>
                  <a:spLocks noChangeArrowheads="1"/>
                </p:cNvSpPr>
                <p:nvPr/>
              </p:nvSpPr>
              <p:spPr bwMode="auto">
                <a:xfrm>
                  <a:off x="893" y="665"/>
                  <a:ext cx="1149"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xxx.vvv.127.68</a:t>
                  </a:r>
                </a:p>
              </p:txBody>
            </p:sp>
            <p:sp>
              <p:nvSpPr>
                <p:cNvPr id="698" name="Rectangle 281"/>
                <p:cNvSpPr>
                  <a:spLocks noChangeArrowheads="1"/>
                </p:cNvSpPr>
                <p:nvPr/>
              </p:nvSpPr>
              <p:spPr bwMode="auto">
                <a:xfrm>
                  <a:off x="2162" y="844"/>
                  <a:ext cx="1202"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xxx.zzz.216.145</a:t>
                  </a:r>
                </a:p>
              </p:txBody>
            </p:sp>
            <p:sp>
              <p:nvSpPr>
                <p:cNvPr id="699" name="Rectangle 282"/>
                <p:cNvSpPr>
                  <a:spLocks noChangeArrowheads="1"/>
                </p:cNvSpPr>
                <p:nvPr/>
              </p:nvSpPr>
              <p:spPr bwMode="auto">
                <a:xfrm>
                  <a:off x="2186" y="665"/>
                  <a:ext cx="1186"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xxx.www.2.174</a:t>
                  </a:r>
                </a:p>
              </p:txBody>
            </p:sp>
            <p:sp>
              <p:nvSpPr>
                <p:cNvPr id="700" name="Rectangle 283"/>
                <p:cNvSpPr>
                  <a:spLocks noChangeArrowheads="1"/>
                </p:cNvSpPr>
                <p:nvPr/>
              </p:nvSpPr>
              <p:spPr bwMode="auto">
                <a:xfrm>
                  <a:off x="3381" y="844"/>
                  <a:ext cx="12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xxx.www.122.69</a:t>
                  </a:r>
                </a:p>
              </p:txBody>
            </p:sp>
            <p:sp>
              <p:nvSpPr>
                <p:cNvPr id="701" name="Rectangle 284"/>
                <p:cNvSpPr>
                  <a:spLocks noChangeArrowheads="1"/>
                </p:cNvSpPr>
                <p:nvPr/>
              </p:nvSpPr>
              <p:spPr bwMode="auto">
                <a:xfrm>
                  <a:off x="3429" y="665"/>
                  <a:ext cx="1240" cy="294"/>
                </a:xfrm>
                <a:prstGeom prst="rect">
                  <a:avLst/>
                </a:prstGeom>
                <a:noFill/>
                <a:ln w="9525">
                  <a:noFill/>
                  <a:miter lim="800000"/>
                  <a:headEnd/>
                  <a:tailEnd/>
                </a:ln>
                <a:effectLst/>
              </p:spPr>
              <p:txBody>
                <a:bodyPr wrap="none">
                  <a:spAutoFit/>
                </a:bodyPr>
                <a:lstStyle/>
                <a:p>
                  <a:pPr algn="l">
                    <a:buNone/>
                  </a:pPr>
                  <a:r>
                    <a:rPr lang="en-US" sz="300">
                      <a:solidFill>
                        <a:schemeClr val="tx1"/>
                      </a:solidFill>
                    </a:rPr>
                    <a:t>xxx.www.164.51</a:t>
                  </a:r>
                </a:p>
              </p:txBody>
            </p:sp>
            <p:sp>
              <p:nvSpPr>
                <p:cNvPr id="702" name="Text Box 285"/>
                <p:cNvSpPr txBox="1">
                  <a:spLocks noChangeArrowheads="1"/>
                </p:cNvSpPr>
                <p:nvPr/>
              </p:nvSpPr>
              <p:spPr bwMode="auto">
                <a:xfrm>
                  <a:off x="4932" y="1036"/>
                  <a:ext cx="804" cy="294"/>
                </a:xfrm>
                <a:prstGeom prst="rect">
                  <a:avLst/>
                </a:prstGeom>
                <a:noFill/>
                <a:ln w="9525">
                  <a:noFill/>
                  <a:miter lim="800000"/>
                  <a:headEnd/>
                  <a:tailEnd/>
                </a:ln>
                <a:effectLst/>
              </p:spPr>
              <p:txBody>
                <a:bodyPr wrap="none">
                  <a:spAutoFit/>
                </a:bodyPr>
                <a:lstStyle/>
                <a:p>
                  <a:pPr algn="l">
                    <a:buNone/>
                  </a:pPr>
                  <a:r>
                    <a:rPr lang="en-US" sz="300">
                      <a:solidFill>
                        <a:schemeClr val="tx1"/>
                      </a:solidFill>
                      <a:latin typeface="Times New Roman" pitchFamily="18" charset="0"/>
                    </a:rPr>
                    <a:t>Area 1</a:t>
                  </a:r>
                </a:p>
              </p:txBody>
            </p:sp>
            <p:sp>
              <p:nvSpPr>
                <p:cNvPr id="703" name="Line 286"/>
                <p:cNvSpPr>
                  <a:spLocks noChangeShapeType="1"/>
                </p:cNvSpPr>
                <p:nvPr/>
              </p:nvSpPr>
              <p:spPr bwMode="auto">
                <a:xfrm flipV="1">
                  <a:off x="886" y="1429"/>
                  <a:ext cx="180" cy="180"/>
                </a:xfrm>
                <a:prstGeom prst="line">
                  <a:avLst/>
                </a:prstGeom>
                <a:noFill/>
                <a:ln w="9525">
                  <a:solidFill>
                    <a:schemeClr val="tx1"/>
                  </a:solidFill>
                  <a:round/>
                  <a:headEnd/>
                  <a:tailEnd/>
                </a:ln>
                <a:effectLst/>
              </p:spPr>
              <p:txBody>
                <a:bodyPr wrap="none" anchor="ctr"/>
                <a:lstStyle/>
                <a:p>
                  <a:pPr>
                    <a:buNone/>
                  </a:pPr>
                  <a:endParaRPr lang="en-US"/>
                </a:p>
              </p:txBody>
            </p:sp>
            <p:sp>
              <p:nvSpPr>
                <p:cNvPr id="704" name="Rectangle 287"/>
                <p:cNvSpPr>
                  <a:spLocks noChangeArrowheads="1"/>
                </p:cNvSpPr>
                <p:nvPr/>
              </p:nvSpPr>
              <p:spPr bwMode="auto">
                <a:xfrm>
                  <a:off x="724" y="1338"/>
                  <a:ext cx="1040"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xxx.yyy.10.6</a:t>
                  </a:r>
                </a:p>
              </p:txBody>
            </p:sp>
            <p:sp>
              <p:nvSpPr>
                <p:cNvPr id="705" name="Rectangle 288"/>
                <p:cNvSpPr>
                  <a:spLocks noChangeArrowheads="1"/>
                </p:cNvSpPr>
                <p:nvPr/>
              </p:nvSpPr>
              <p:spPr bwMode="auto">
                <a:xfrm>
                  <a:off x="422" y="1291"/>
                  <a:ext cx="1093" cy="294"/>
                </a:xfrm>
                <a:prstGeom prst="rect">
                  <a:avLst/>
                </a:prstGeom>
                <a:solidFill>
                  <a:schemeClr val="bg1"/>
                </a:solidFill>
                <a:ln w="9525">
                  <a:noFill/>
                  <a:miter lim="800000"/>
                  <a:headEnd/>
                  <a:tailEnd/>
                </a:ln>
                <a:effectLst/>
              </p:spPr>
              <p:txBody>
                <a:bodyPr wrap="none">
                  <a:spAutoFit/>
                </a:bodyPr>
                <a:lstStyle/>
                <a:p>
                  <a:pPr algn="l">
                    <a:buNone/>
                  </a:pPr>
                  <a:r>
                    <a:rPr lang="en-US" sz="300">
                      <a:solidFill>
                        <a:schemeClr val="tx1"/>
                      </a:solidFill>
                    </a:rPr>
                    <a:t>xxx.yyy.17.18</a:t>
                  </a:r>
                </a:p>
              </p:txBody>
            </p:sp>
          </p:grpSp>
        </p:grpSp>
        <p:grpSp>
          <p:nvGrpSpPr>
            <p:cNvPr id="24" name="Group 289"/>
            <p:cNvGrpSpPr>
              <a:grpSpLocks/>
            </p:cNvGrpSpPr>
            <p:nvPr/>
          </p:nvGrpSpPr>
          <p:grpSpPr bwMode="auto">
            <a:xfrm>
              <a:off x="8561493" y="6444827"/>
              <a:ext cx="2607734" cy="1625600"/>
              <a:chOff x="-10" y="624"/>
              <a:chExt cx="5775" cy="3312"/>
            </a:xfrm>
          </p:grpSpPr>
          <p:sp>
            <p:nvSpPr>
              <p:cNvPr id="140" name="Rectangle 290"/>
              <p:cNvSpPr>
                <a:spLocks noChangeArrowheads="1"/>
              </p:cNvSpPr>
              <p:nvPr/>
            </p:nvSpPr>
            <p:spPr bwMode="auto">
              <a:xfrm>
                <a:off x="0" y="624"/>
                <a:ext cx="5760" cy="3312"/>
              </a:xfrm>
              <a:prstGeom prst="rect">
                <a:avLst/>
              </a:prstGeom>
              <a:solidFill>
                <a:schemeClr val="bg1"/>
              </a:solidFill>
              <a:ln w="9525">
                <a:solidFill>
                  <a:schemeClr val="tx1"/>
                </a:solidFill>
                <a:miter lim="800000"/>
                <a:headEnd/>
                <a:tailEnd/>
              </a:ln>
              <a:effectLst/>
            </p:spPr>
            <p:txBody>
              <a:bodyPr wrap="none" anchor="ctr"/>
              <a:lstStyle/>
              <a:p>
                <a:pPr eaLnBrk="1" hangingPunct="1">
                  <a:buNone/>
                </a:pPr>
                <a:endParaRPr lang="en-US" sz="400">
                  <a:solidFill>
                    <a:schemeClr val="tx1"/>
                  </a:solidFill>
                  <a:latin typeface="Times New Roman" pitchFamily="18" charset="0"/>
                </a:endParaRPr>
              </a:p>
            </p:txBody>
          </p:sp>
          <p:sp>
            <p:nvSpPr>
              <p:cNvPr id="141" name="Cloud"/>
              <p:cNvSpPr>
                <a:spLocks noChangeAspect="1" noEditPoints="1" noChangeArrowheads="1"/>
              </p:cNvSpPr>
              <p:nvPr/>
            </p:nvSpPr>
            <p:spPr bwMode="auto">
              <a:xfrm rot="-5400000">
                <a:off x="1308" y="2064"/>
                <a:ext cx="2928" cy="52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outerShdw dist="107763" dir="2700000" algn="ctr" rotWithShape="0">
                  <a:srgbClr val="808080"/>
                </a:outerShdw>
              </a:effectLst>
            </p:spPr>
            <p:txBody>
              <a:bodyPr vert="eaVert" wrap="none" lIns="1" tIns="1" rIns="1" bIns="1" anchor="ctr" anchorCtr="1"/>
              <a:lstStyle/>
              <a:p>
                <a:pPr algn="l" defTabSz="857942"/>
                <a:endParaRPr lang="en-US" sz="400">
                  <a:solidFill>
                    <a:schemeClr val="tx1"/>
                  </a:solidFill>
                </a:endParaRPr>
              </a:p>
            </p:txBody>
          </p:sp>
          <p:sp>
            <p:nvSpPr>
              <p:cNvPr id="142" name="Cloud"/>
              <p:cNvSpPr>
                <a:spLocks noChangeAspect="1" noEditPoints="1" noChangeArrowheads="1"/>
              </p:cNvSpPr>
              <p:nvPr/>
            </p:nvSpPr>
            <p:spPr bwMode="auto">
              <a:xfrm>
                <a:off x="3312" y="1392"/>
                <a:ext cx="1152" cy="2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endParaRPr lang="en-US" sz="400">
                  <a:solidFill>
                    <a:schemeClr val="tx1"/>
                  </a:solidFill>
                </a:endParaRPr>
              </a:p>
            </p:txBody>
          </p:sp>
          <p:sp>
            <p:nvSpPr>
              <p:cNvPr id="143" name="Line 293"/>
              <p:cNvSpPr>
                <a:spLocks noChangeShapeType="1"/>
              </p:cNvSpPr>
              <p:nvPr/>
            </p:nvSpPr>
            <p:spPr bwMode="auto">
              <a:xfrm>
                <a:off x="3730" y="1672"/>
                <a:ext cx="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4" name="Line 294"/>
              <p:cNvSpPr>
                <a:spLocks noChangeShapeType="1"/>
              </p:cNvSpPr>
              <p:nvPr/>
            </p:nvSpPr>
            <p:spPr bwMode="auto">
              <a:xfrm>
                <a:off x="4416" y="1584"/>
                <a:ext cx="816"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5" name="Line 295"/>
              <p:cNvSpPr>
                <a:spLocks noChangeShapeType="1"/>
              </p:cNvSpPr>
              <p:nvPr/>
            </p:nvSpPr>
            <p:spPr bwMode="auto">
              <a:xfrm flipV="1">
                <a:off x="4416" y="1440"/>
                <a:ext cx="192"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6" name="Line 296"/>
              <p:cNvSpPr>
                <a:spLocks noChangeShapeType="1"/>
              </p:cNvSpPr>
              <p:nvPr/>
            </p:nvSpPr>
            <p:spPr bwMode="auto">
              <a:xfrm>
                <a:off x="4272" y="1632"/>
                <a:ext cx="672"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7" name="Line 297"/>
              <p:cNvSpPr>
                <a:spLocks noChangeShapeType="1"/>
              </p:cNvSpPr>
              <p:nvPr/>
            </p:nvSpPr>
            <p:spPr bwMode="auto">
              <a:xfrm>
                <a:off x="4752" y="1440"/>
                <a:ext cx="144"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8" name="Line 298"/>
              <p:cNvSpPr>
                <a:spLocks noChangeShapeType="1"/>
              </p:cNvSpPr>
              <p:nvPr/>
            </p:nvSpPr>
            <p:spPr bwMode="auto">
              <a:xfrm>
                <a:off x="5010" y="1942"/>
                <a:ext cx="210" cy="18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49" name="Line 299"/>
              <p:cNvSpPr>
                <a:spLocks noChangeShapeType="1"/>
              </p:cNvSpPr>
              <p:nvPr/>
            </p:nvSpPr>
            <p:spPr bwMode="auto">
              <a:xfrm flipV="1">
                <a:off x="2832" y="1152"/>
                <a:ext cx="336" cy="14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0" name="Line 300"/>
              <p:cNvSpPr>
                <a:spLocks noChangeShapeType="1"/>
              </p:cNvSpPr>
              <p:nvPr/>
            </p:nvSpPr>
            <p:spPr bwMode="auto">
              <a:xfrm flipV="1">
                <a:off x="3696" y="1056"/>
                <a:ext cx="384"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1" name="Line 301"/>
              <p:cNvSpPr>
                <a:spLocks noChangeShapeType="1"/>
              </p:cNvSpPr>
              <p:nvPr/>
            </p:nvSpPr>
            <p:spPr bwMode="auto">
              <a:xfrm flipV="1">
                <a:off x="4320" y="907"/>
                <a:ext cx="900" cy="101"/>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2" name="Line 302"/>
              <p:cNvSpPr>
                <a:spLocks noChangeShapeType="1"/>
              </p:cNvSpPr>
              <p:nvPr/>
            </p:nvSpPr>
            <p:spPr bwMode="auto">
              <a:xfrm>
                <a:off x="4320" y="1056"/>
                <a:ext cx="900" cy="11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3" name="Line 303"/>
              <p:cNvSpPr>
                <a:spLocks noChangeShapeType="1"/>
              </p:cNvSpPr>
              <p:nvPr/>
            </p:nvSpPr>
            <p:spPr bwMode="auto">
              <a:xfrm>
                <a:off x="3792" y="2112"/>
                <a:ext cx="288"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4" name="Rectangle 304"/>
              <p:cNvSpPr>
                <a:spLocks noChangeArrowheads="1"/>
              </p:cNvSpPr>
              <p:nvPr/>
            </p:nvSpPr>
            <p:spPr bwMode="auto">
              <a:xfrm>
                <a:off x="3654" y="1474"/>
                <a:ext cx="522" cy="110"/>
              </a:xfrm>
              <a:prstGeom prst="rect">
                <a:avLst/>
              </a:prstGeom>
              <a:noFill/>
              <a:ln w="9525">
                <a:noFill/>
                <a:miter lim="800000"/>
                <a:headEnd/>
                <a:tailEnd/>
              </a:ln>
              <a:effectLst/>
            </p:spPr>
            <p:txBody>
              <a:bodyPr wrap="none" lIns="1" tIns="1" rIns="1" bIns="1" anchor="ctr" anchorCtr="1"/>
              <a:lstStyle/>
              <a:p>
                <a:pPr algn="l" defTabSz="857942"/>
                <a:r>
                  <a:rPr lang="en-US" sz="400">
                    <a:solidFill>
                      <a:schemeClr val="tx1"/>
                    </a:solidFill>
                  </a:rPr>
                  <a:t>SP1 Backbone</a:t>
                </a:r>
              </a:p>
            </p:txBody>
          </p:sp>
          <p:sp>
            <p:nvSpPr>
              <p:cNvPr id="155" name="Rectangle 305"/>
              <p:cNvSpPr>
                <a:spLocks noChangeArrowheads="1"/>
              </p:cNvSpPr>
              <p:nvPr/>
            </p:nvSpPr>
            <p:spPr bwMode="auto">
              <a:xfrm>
                <a:off x="4336" y="2202"/>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56" name="Rectangle 306"/>
              <p:cNvSpPr>
                <a:spLocks noChangeArrowheads="1"/>
              </p:cNvSpPr>
              <p:nvPr/>
            </p:nvSpPr>
            <p:spPr bwMode="auto">
              <a:xfrm>
                <a:off x="4366" y="2201"/>
                <a:ext cx="379"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Loc15-R1</a:t>
                </a:r>
              </a:p>
              <a:p>
                <a:pPr algn="l" defTabSz="857942"/>
                <a:endParaRPr lang="en-US" sz="400">
                  <a:solidFill>
                    <a:srgbClr val="FFFF00"/>
                  </a:solidFill>
                </a:endParaRPr>
              </a:p>
            </p:txBody>
          </p:sp>
          <p:sp>
            <p:nvSpPr>
              <p:cNvPr id="157" name="Line 307"/>
              <p:cNvSpPr>
                <a:spLocks noChangeShapeType="1"/>
              </p:cNvSpPr>
              <p:nvPr/>
            </p:nvSpPr>
            <p:spPr bwMode="auto">
              <a:xfrm flipV="1">
                <a:off x="4276" y="2269"/>
                <a:ext cx="6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8" name="Line 308"/>
              <p:cNvSpPr>
                <a:spLocks noChangeShapeType="1"/>
              </p:cNvSpPr>
              <p:nvPr/>
            </p:nvSpPr>
            <p:spPr bwMode="auto">
              <a:xfrm flipV="1">
                <a:off x="3791" y="2352"/>
                <a:ext cx="337" cy="10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59" name="Line 309"/>
              <p:cNvSpPr>
                <a:spLocks noChangeShapeType="1"/>
              </p:cNvSpPr>
              <p:nvPr/>
            </p:nvSpPr>
            <p:spPr bwMode="auto">
              <a:xfrm>
                <a:off x="2880" y="2496"/>
                <a:ext cx="690" cy="2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0" name="Line 310"/>
              <p:cNvSpPr>
                <a:spLocks noChangeShapeType="1"/>
              </p:cNvSpPr>
              <p:nvPr/>
            </p:nvSpPr>
            <p:spPr bwMode="auto">
              <a:xfrm flipV="1">
                <a:off x="3696" y="2976"/>
                <a:ext cx="336" cy="10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1" name="Line 311"/>
              <p:cNvSpPr>
                <a:spLocks noChangeShapeType="1"/>
              </p:cNvSpPr>
              <p:nvPr/>
            </p:nvSpPr>
            <p:spPr bwMode="auto">
              <a:xfrm flipV="1">
                <a:off x="4185" y="2765"/>
                <a:ext cx="121" cy="10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2" name="Line 312"/>
              <p:cNvSpPr>
                <a:spLocks noChangeShapeType="1"/>
              </p:cNvSpPr>
              <p:nvPr/>
            </p:nvSpPr>
            <p:spPr bwMode="auto">
              <a:xfrm>
                <a:off x="5094" y="2732"/>
                <a:ext cx="156" cy="13"/>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3" name="Line 313"/>
              <p:cNvSpPr>
                <a:spLocks noChangeShapeType="1"/>
              </p:cNvSpPr>
              <p:nvPr/>
            </p:nvSpPr>
            <p:spPr bwMode="auto">
              <a:xfrm flipV="1">
                <a:off x="5097" y="3344"/>
                <a:ext cx="123"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4" name="Line 314"/>
              <p:cNvSpPr>
                <a:spLocks noChangeShapeType="1"/>
              </p:cNvSpPr>
              <p:nvPr/>
            </p:nvSpPr>
            <p:spPr bwMode="auto">
              <a:xfrm flipV="1">
                <a:off x="3609" y="2765"/>
                <a:ext cx="121" cy="26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5" name="Rectangle 315"/>
              <p:cNvSpPr>
                <a:spLocks noChangeArrowheads="1"/>
              </p:cNvSpPr>
              <p:nvPr/>
            </p:nvSpPr>
            <p:spPr bwMode="auto">
              <a:xfrm>
                <a:off x="4336" y="2501"/>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66" name="Rectangle 316"/>
              <p:cNvSpPr>
                <a:spLocks noChangeArrowheads="1"/>
              </p:cNvSpPr>
              <p:nvPr/>
            </p:nvSpPr>
            <p:spPr bwMode="auto">
              <a:xfrm>
                <a:off x="4366" y="2502"/>
                <a:ext cx="282" cy="177"/>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Loc14-R2</a:t>
                </a:r>
              </a:p>
            </p:txBody>
          </p:sp>
          <p:sp>
            <p:nvSpPr>
              <p:cNvPr id="167" name="Line 317"/>
              <p:cNvSpPr>
                <a:spLocks noChangeShapeType="1"/>
              </p:cNvSpPr>
              <p:nvPr/>
            </p:nvSpPr>
            <p:spPr bwMode="auto">
              <a:xfrm flipV="1">
                <a:off x="3851" y="2600"/>
                <a:ext cx="485" cy="9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8" name="Line 318"/>
              <p:cNvSpPr>
                <a:spLocks noChangeShapeType="1"/>
              </p:cNvSpPr>
              <p:nvPr/>
            </p:nvSpPr>
            <p:spPr bwMode="auto">
              <a:xfrm flipV="1">
                <a:off x="5070" y="3119"/>
                <a:ext cx="15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69" name="Line 319"/>
              <p:cNvSpPr>
                <a:spLocks noChangeShapeType="1"/>
              </p:cNvSpPr>
              <p:nvPr/>
            </p:nvSpPr>
            <p:spPr bwMode="auto">
              <a:xfrm>
                <a:off x="5088" y="1440"/>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0" name="Rectangle 320"/>
              <p:cNvSpPr>
                <a:spLocks noChangeArrowheads="1"/>
              </p:cNvSpPr>
              <p:nvPr/>
            </p:nvSpPr>
            <p:spPr bwMode="auto">
              <a:xfrm>
                <a:off x="4336" y="2864"/>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71" name="Rectangle 321"/>
              <p:cNvSpPr>
                <a:spLocks noChangeArrowheads="1"/>
              </p:cNvSpPr>
              <p:nvPr/>
            </p:nvSpPr>
            <p:spPr bwMode="auto">
              <a:xfrm>
                <a:off x="4366" y="2864"/>
                <a:ext cx="257"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Loc6-R1</a:t>
                </a:r>
              </a:p>
            </p:txBody>
          </p:sp>
          <p:sp>
            <p:nvSpPr>
              <p:cNvPr id="172" name="Line 322"/>
              <p:cNvSpPr>
                <a:spLocks noChangeShapeType="1"/>
              </p:cNvSpPr>
              <p:nvPr/>
            </p:nvSpPr>
            <p:spPr bwMode="auto">
              <a:xfrm>
                <a:off x="3730" y="3097"/>
                <a:ext cx="1122" cy="3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3" name="Line 323"/>
              <p:cNvSpPr>
                <a:spLocks noChangeShapeType="1"/>
              </p:cNvSpPr>
              <p:nvPr/>
            </p:nvSpPr>
            <p:spPr bwMode="auto">
              <a:xfrm>
                <a:off x="4128" y="3360"/>
                <a:ext cx="724" cy="1"/>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4" name="Line 324"/>
              <p:cNvSpPr>
                <a:spLocks noChangeShapeType="1"/>
              </p:cNvSpPr>
              <p:nvPr/>
            </p:nvSpPr>
            <p:spPr bwMode="auto">
              <a:xfrm flipH="1" flipV="1">
                <a:off x="2832" y="1728"/>
                <a:ext cx="1440"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5" name="Line 325"/>
              <p:cNvSpPr>
                <a:spLocks noChangeShapeType="1"/>
              </p:cNvSpPr>
              <p:nvPr/>
            </p:nvSpPr>
            <p:spPr bwMode="auto">
              <a:xfrm>
                <a:off x="4306" y="2765"/>
                <a:ext cx="515"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176" name="Cloud"/>
              <p:cNvSpPr>
                <a:spLocks noChangeAspect="1" noEditPoints="1" noChangeArrowheads="1"/>
              </p:cNvSpPr>
              <p:nvPr/>
            </p:nvSpPr>
            <p:spPr bwMode="auto">
              <a:xfrm>
                <a:off x="2568" y="1579"/>
                <a:ext cx="330" cy="17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ISP2</a:t>
                </a:r>
              </a:p>
            </p:txBody>
          </p:sp>
          <p:sp>
            <p:nvSpPr>
              <p:cNvPr id="177" name="Cloud"/>
              <p:cNvSpPr>
                <a:spLocks noChangeAspect="1" noEditPoints="1" noChangeArrowheads="1"/>
              </p:cNvSpPr>
              <p:nvPr/>
            </p:nvSpPr>
            <p:spPr bwMode="auto">
              <a:xfrm>
                <a:off x="4860" y="1851"/>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SP7</a:t>
                </a:r>
              </a:p>
            </p:txBody>
          </p:sp>
          <p:sp>
            <p:nvSpPr>
              <p:cNvPr id="178" name="Cloud"/>
              <p:cNvSpPr>
                <a:spLocks noChangeAspect="1" noEditPoints="1" noChangeArrowheads="1"/>
              </p:cNvSpPr>
              <p:nvPr/>
            </p:nvSpPr>
            <p:spPr bwMode="auto">
              <a:xfrm>
                <a:off x="4512" y="1370"/>
                <a:ext cx="241"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179" name="Cloud"/>
              <p:cNvSpPr>
                <a:spLocks noChangeAspect="1" noEditPoints="1" noChangeArrowheads="1"/>
              </p:cNvSpPr>
              <p:nvPr/>
            </p:nvSpPr>
            <p:spPr bwMode="auto">
              <a:xfrm>
                <a:off x="4848" y="1344"/>
                <a:ext cx="277"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SP3</a:t>
                </a:r>
              </a:p>
            </p:txBody>
          </p:sp>
          <p:sp>
            <p:nvSpPr>
              <p:cNvPr id="180" name="Cloud"/>
              <p:cNvSpPr>
                <a:spLocks noChangeAspect="1" noEditPoints="1" noChangeArrowheads="1"/>
              </p:cNvSpPr>
              <p:nvPr/>
            </p:nvSpPr>
            <p:spPr bwMode="auto">
              <a:xfrm>
                <a:off x="2592" y="1248"/>
                <a:ext cx="288" cy="2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ISP1</a:t>
                </a:r>
              </a:p>
            </p:txBody>
          </p:sp>
          <p:sp>
            <p:nvSpPr>
              <p:cNvPr id="181" name="Cloud"/>
              <p:cNvSpPr>
                <a:spLocks noChangeAspect="1" noEditPoints="1" noChangeArrowheads="1"/>
              </p:cNvSpPr>
              <p:nvPr/>
            </p:nvSpPr>
            <p:spPr bwMode="auto">
              <a:xfrm>
                <a:off x="4080" y="960"/>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182" name="Cloud"/>
              <p:cNvSpPr>
                <a:spLocks noChangeAspect="1" noEditPoints="1" noChangeArrowheads="1"/>
              </p:cNvSpPr>
              <p:nvPr/>
            </p:nvSpPr>
            <p:spPr bwMode="auto">
              <a:xfrm>
                <a:off x="3648" y="2016"/>
                <a:ext cx="243"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SP3</a:t>
                </a:r>
              </a:p>
            </p:txBody>
          </p:sp>
          <p:sp>
            <p:nvSpPr>
              <p:cNvPr id="183" name="Cloud"/>
              <p:cNvSpPr>
                <a:spLocks noChangeAspect="1" noEditPoints="1" noChangeArrowheads="1"/>
              </p:cNvSpPr>
              <p:nvPr/>
            </p:nvSpPr>
            <p:spPr bwMode="auto">
              <a:xfrm>
                <a:off x="4034" y="2202"/>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SP9</a:t>
                </a:r>
              </a:p>
            </p:txBody>
          </p:sp>
          <p:sp>
            <p:nvSpPr>
              <p:cNvPr id="184" name="Cloud"/>
              <p:cNvSpPr>
                <a:spLocks noChangeAspect="1" noEditPoints="1" noChangeArrowheads="1"/>
              </p:cNvSpPr>
              <p:nvPr/>
            </p:nvSpPr>
            <p:spPr bwMode="auto">
              <a:xfrm>
                <a:off x="3540" y="2445"/>
                <a:ext cx="273"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SP8</a:t>
                </a:r>
              </a:p>
            </p:txBody>
          </p:sp>
          <p:sp>
            <p:nvSpPr>
              <p:cNvPr id="185" name="Cloud"/>
              <p:cNvSpPr>
                <a:spLocks noChangeAspect="1" noEditPoints="1" noChangeArrowheads="1"/>
              </p:cNvSpPr>
              <p:nvPr/>
            </p:nvSpPr>
            <p:spPr bwMode="auto">
              <a:xfrm>
                <a:off x="2568" y="2792"/>
                <a:ext cx="359" cy="2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ISP5</a:t>
                </a:r>
              </a:p>
            </p:txBody>
          </p:sp>
          <p:sp>
            <p:nvSpPr>
              <p:cNvPr id="186" name="Cloud"/>
              <p:cNvSpPr>
                <a:spLocks noChangeAspect="1" noEditPoints="1" noChangeArrowheads="1"/>
              </p:cNvSpPr>
              <p:nvPr/>
            </p:nvSpPr>
            <p:spPr bwMode="auto">
              <a:xfrm>
                <a:off x="3488" y="3030"/>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SP13</a:t>
                </a:r>
              </a:p>
            </p:txBody>
          </p:sp>
          <p:sp>
            <p:nvSpPr>
              <p:cNvPr id="187" name="Cloud"/>
              <p:cNvSpPr>
                <a:spLocks noChangeAspect="1" noEditPoints="1" noChangeArrowheads="1"/>
              </p:cNvSpPr>
              <p:nvPr/>
            </p:nvSpPr>
            <p:spPr bwMode="auto">
              <a:xfrm>
                <a:off x="4034" y="2865"/>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SP12</a:t>
                </a:r>
              </a:p>
            </p:txBody>
          </p:sp>
          <p:sp>
            <p:nvSpPr>
              <p:cNvPr id="188" name="Cloud"/>
              <p:cNvSpPr>
                <a:spLocks noChangeAspect="1" noEditPoints="1" noChangeArrowheads="1"/>
              </p:cNvSpPr>
              <p:nvPr/>
            </p:nvSpPr>
            <p:spPr bwMode="auto">
              <a:xfrm>
                <a:off x="4800" y="2672"/>
                <a:ext cx="304"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SP10</a:t>
                </a:r>
              </a:p>
            </p:txBody>
          </p:sp>
          <p:sp>
            <p:nvSpPr>
              <p:cNvPr id="189" name="Cloud"/>
              <p:cNvSpPr>
                <a:spLocks noChangeAspect="1" noEditPoints="1" noChangeArrowheads="1"/>
              </p:cNvSpPr>
              <p:nvPr/>
            </p:nvSpPr>
            <p:spPr bwMode="auto">
              <a:xfrm>
                <a:off x="4852" y="3295"/>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SP15</a:t>
                </a:r>
              </a:p>
            </p:txBody>
          </p:sp>
          <p:sp>
            <p:nvSpPr>
              <p:cNvPr id="190" name="Cloud"/>
              <p:cNvSpPr>
                <a:spLocks noChangeAspect="1" noEditPoints="1" noChangeArrowheads="1"/>
              </p:cNvSpPr>
              <p:nvPr/>
            </p:nvSpPr>
            <p:spPr bwMode="auto">
              <a:xfrm>
                <a:off x="3609" y="2666"/>
                <a:ext cx="242"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SP11</a:t>
                </a:r>
              </a:p>
            </p:txBody>
          </p:sp>
          <p:sp>
            <p:nvSpPr>
              <p:cNvPr id="191" name="Cloud"/>
              <p:cNvSpPr>
                <a:spLocks noChangeAspect="1" noEditPoints="1" noChangeArrowheads="1"/>
              </p:cNvSpPr>
              <p:nvPr/>
            </p:nvSpPr>
            <p:spPr bwMode="auto">
              <a:xfrm>
                <a:off x="4852" y="3030"/>
                <a:ext cx="24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SP16</a:t>
                </a:r>
              </a:p>
            </p:txBody>
          </p:sp>
          <p:sp>
            <p:nvSpPr>
              <p:cNvPr id="192" name="Cloud"/>
              <p:cNvSpPr>
                <a:spLocks noChangeAspect="1" noEditPoints="1" noChangeArrowheads="1"/>
              </p:cNvSpPr>
              <p:nvPr/>
            </p:nvSpPr>
            <p:spPr bwMode="auto">
              <a:xfrm>
                <a:off x="2598" y="3092"/>
                <a:ext cx="359" cy="20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ISP5</a:t>
                </a:r>
              </a:p>
            </p:txBody>
          </p:sp>
          <p:sp>
            <p:nvSpPr>
              <p:cNvPr id="193" name="Cloud"/>
              <p:cNvSpPr>
                <a:spLocks noChangeAspect="1" noEditPoints="1" noChangeArrowheads="1"/>
              </p:cNvSpPr>
              <p:nvPr/>
            </p:nvSpPr>
            <p:spPr bwMode="auto">
              <a:xfrm>
                <a:off x="3744" y="3264"/>
                <a:ext cx="352" cy="1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defTabSz="857942"/>
                <a:r>
                  <a:rPr lang="en-US" sz="400">
                    <a:solidFill>
                      <a:schemeClr val="tx1"/>
                    </a:solidFill>
                  </a:rPr>
                  <a:t>SP14</a:t>
                </a:r>
              </a:p>
            </p:txBody>
          </p:sp>
          <p:sp>
            <p:nvSpPr>
              <p:cNvPr id="194" name="Cloud"/>
              <p:cNvSpPr>
                <a:spLocks noChangeAspect="1" noEditPoints="1" noChangeArrowheads="1"/>
              </p:cNvSpPr>
              <p:nvPr/>
            </p:nvSpPr>
            <p:spPr bwMode="auto">
              <a:xfrm>
                <a:off x="4224" y="1920"/>
                <a:ext cx="355" cy="1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SP6</a:t>
                </a:r>
              </a:p>
            </p:txBody>
          </p:sp>
          <p:sp>
            <p:nvSpPr>
              <p:cNvPr id="195" name="Rectangle 345"/>
              <p:cNvSpPr>
                <a:spLocks noChangeArrowheads="1"/>
              </p:cNvSpPr>
              <p:nvPr/>
            </p:nvSpPr>
            <p:spPr bwMode="auto">
              <a:xfrm>
                <a:off x="5215" y="1342"/>
                <a:ext cx="425" cy="300"/>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96" name="Rectangle 346"/>
              <p:cNvSpPr>
                <a:spLocks noChangeArrowheads="1"/>
              </p:cNvSpPr>
              <p:nvPr/>
            </p:nvSpPr>
            <p:spPr bwMode="auto">
              <a:xfrm>
                <a:off x="5215" y="1344"/>
                <a:ext cx="411" cy="316"/>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Loc8-R3</a:t>
                </a:r>
              </a:p>
            </p:txBody>
          </p:sp>
          <p:sp>
            <p:nvSpPr>
              <p:cNvPr id="197" name="Rectangle 347"/>
              <p:cNvSpPr>
                <a:spLocks noChangeArrowheads="1"/>
              </p:cNvSpPr>
              <p:nvPr/>
            </p:nvSpPr>
            <p:spPr bwMode="auto">
              <a:xfrm>
                <a:off x="5215" y="1746"/>
                <a:ext cx="424" cy="165"/>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198" name="Rectangle 348"/>
              <p:cNvSpPr>
                <a:spLocks noChangeArrowheads="1"/>
              </p:cNvSpPr>
              <p:nvPr/>
            </p:nvSpPr>
            <p:spPr bwMode="auto">
              <a:xfrm>
                <a:off x="5232" y="1728"/>
                <a:ext cx="395"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Loc4-R1</a:t>
                </a:r>
              </a:p>
            </p:txBody>
          </p:sp>
          <p:sp>
            <p:nvSpPr>
              <p:cNvPr id="199" name="Rectangle 349"/>
              <p:cNvSpPr>
                <a:spLocks noChangeArrowheads="1"/>
              </p:cNvSpPr>
              <p:nvPr/>
            </p:nvSpPr>
            <p:spPr bwMode="auto">
              <a:xfrm>
                <a:off x="5216" y="2010"/>
                <a:ext cx="424" cy="232"/>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0" name="Rectangle 350"/>
              <p:cNvSpPr>
                <a:spLocks noChangeArrowheads="1"/>
              </p:cNvSpPr>
              <p:nvPr/>
            </p:nvSpPr>
            <p:spPr bwMode="auto">
              <a:xfrm>
                <a:off x="5232" y="2008"/>
                <a:ext cx="429" cy="24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Loc9-R1</a:t>
                </a:r>
              </a:p>
            </p:txBody>
          </p:sp>
          <p:sp>
            <p:nvSpPr>
              <p:cNvPr id="201" name="Rectangle 351"/>
              <p:cNvSpPr>
                <a:spLocks noChangeArrowheads="1"/>
              </p:cNvSpPr>
              <p:nvPr/>
            </p:nvSpPr>
            <p:spPr bwMode="auto">
              <a:xfrm>
                <a:off x="5216" y="819"/>
                <a:ext cx="424"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2" name="Rectangle 352"/>
              <p:cNvSpPr>
                <a:spLocks noChangeArrowheads="1"/>
              </p:cNvSpPr>
              <p:nvPr/>
            </p:nvSpPr>
            <p:spPr bwMode="auto">
              <a:xfrm>
                <a:off x="5250" y="795"/>
                <a:ext cx="366"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Loc5-R1</a:t>
                </a:r>
              </a:p>
            </p:txBody>
          </p:sp>
          <p:sp>
            <p:nvSpPr>
              <p:cNvPr id="203" name="Rectangle 353"/>
              <p:cNvSpPr>
                <a:spLocks noChangeArrowheads="1"/>
              </p:cNvSpPr>
              <p:nvPr/>
            </p:nvSpPr>
            <p:spPr bwMode="auto">
              <a:xfrm>
                <a:off x="5215" y="1074"/>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4" name="Rectangle 354"/>
              <p:cNvSpPr>
                <a:spLocks noChangeArrowheads="1"/>
              </p:cNvSpPr>
              <p:nvPr/>
            </p:nvSpPr>
            <p:spPr bwMode="auto">
              <a:xfrm>
                <a:off x="5210" y="1049"/>
                <a:ext cx="425"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Loc1-R2</a:t>
                </a:r>
              </a:p>
            </p:txBody>
          </p:sp>
          <p:sp>
            <p:nvSpPr>
              <p:cNvPr id="205" name="Rectangle 355"/>
              <p:cNvSpPr>
                <a:spLocks noChangeArrowheads="1"/>
              </p:cNvSpPr>
              <p:nvPr/>
            </p:nvSpPr>
            <p:spPr bwMode="auto">
              <a:xfrm>
                <a:off x="5216" y="2632"/>
                <a:ext cx="424"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6" name="Rectangle 356"/>
              <p:cNvSpPr>
                <a:spLocks noChangeArrowheads="1"/>
              </p:cNvSpPr>
              <p:nvPr/>
            </p:nvSpPr>
            <p:spPr bwMode="auto">
              <a:xfrm>
                <a:off x="5247" y="2632"/>
                <a:ext cx="343"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Loc8-R2</a:t>
                </a:r>
              </a:p>
            </p:txBody>
          </p:sp>
          <p:sp>
            <p:nvSpPr>
              <p:cNvPr id="207" name="Rectangle 357"/>
              <p:cNvSpPr>
                <a:spLocks noChangeArrowheads="1"/>
              </p:cNvSpPr>
              <p:nvPr/>
            </p:nvSpPr>
            <p:spPr bwMode="auto">
              <a:xfrm>
                <a:off x="5216" y="3289"/>
                <a:ext cx="424" cy="165"/>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08" name="Rectangle 358"/>
              <p:cNvSpPr>
                <a:spLocks noChangeArrowheads="1"/>
              </p:cNvSpPr>
              <p:nvPr/>
            </p:nvSpPr>
            <p:spPr bwMode="auto">
              <a:xfrm>
                <a:off x="5247" y="3288"/>
                <a:ext cx="256"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Loc8-R4</a:t>
                </a:r>
              </a:p>
            </p:txBody>
          </p:sp>
          <p:sp>
            <p:nvSpPr>
              <p:cNvPr id="209" name="Rectangle 359"/>
              <p:cNvSpPr>
                <a:spLocks noChangeArrowheads="1"/>
              </p:cNvSpPr>
              <p:nvPr/>
            </p:nvSpPr>
            <p:spPr bwMode="auto">
              <a:xfrm>
                <a:off x="5220" y="2997"/>
                <a:ext cx="412"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10" name="Rectangle 360"/>
              <p:cNvSpPr>
                <a:spLocks noChangeArrowheads="1"/>
              </p:cNvSpPr>
              <p:nvPr/>
            </p:nvSpPr>
            <p:spPr bwMode="auto">
              <a:xfrm>
                <a:off x="5214" y="2976"/>
                <a:ext cx="40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Loc13-R1</a:t>
                </a:r>
              </a:p>
            </p:txBody>
          </p:sp>
          <p:sp>
            <p:nvSpPr>
              <p:cNvPr id="211" name="Rectangle 361"/>
              <p:cNvSpPr>
                <a:spLocks noChangeArrowheads="1"/>
              </p:cNvSpPr>
              <p:nvPr/>
            </p:nvSpPr>
            <p:spPr bwMode="auto">
              <a:xfrm>
                <a:off x="5232" y="2342"/>
                <a:ext cx="425" cy="166"/>
              </a:xfrm>
              <a:prstGeom prst="rect">
                <a:avLst/>
              </a:prstGeom>
              <a:solidFill>
                <a:srgbClr val="FF0000"/>
              </a:solidFill>
              <a:ln w="9525">
                <a:solidFill>
                  <a:schemeClr val="tx1"/>
                </a:solidFill>
                <a:miter lim="800000"/>
                <a:headEnd/>
                <a:tailEnd/>
              </a:ln>
              <a:effectLst/>
            </p:spPr>
            <p:txBody>
              <a:bodyPr wrap="none" lIns="1" tIns="1" rIns="1" bIns="1" anchor="ctr" anchorCtr="1"/>
              <a:lstStyle/>
              <a:p>
                <a:pPr>
                  <a:buNone/>
                </a:pPr>
                <a:endParaRPr lang="en-US"/>
              </a:p>
            </p:txBody>
          </p:sp>
          <p:sp>
            <p:nvSpPr>
              <p:cNvPr id="212" name="Rectangle 362"/>
              <p:cNvSpPr>
                <a:spLocks noChangeArrowheads="1"/>
              </p:cNvSpPr>
              <p:nvPr/>
            </p:nvSpPr>
            <p:spPr bwMode="auto">
              <a:xfrm>
                <a:off x="5247" y="2352"/>
                <a:ext cx="286"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Loc2-R1</a:t>
                </a:r>
              </a:p>
            </p:txBody>
          </p:sp>
          <p:sp>
            <p:nvSpPr>
              <p:cNvPr id="213" name="Rectangle 363"/>
              <p:cNvSpPr>
                <a:spLocks noChangeArrowheads="1"/>
              </p:cNvSpPr>
              <p:nvPr/>
            </p:nvSpPr>
            <p:spPr bwMode="auto">
              <a:xfrm>
                <a:off x="20" y="860"/>
                <a:ext cx="539" cy="173"/>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14" name="Rectangle 364"/>
              <p:cNvSpPr>
                <a:spLocks noChangeArrowheads="1"/>
              </p:cNvSpPr>
              <p:nvPr/>
            </p:nvSpPr>
            <p:spPr bwMode="auto">
              <a:xfrm>
                <a:off x="20" y="860"/>
                <a:ext cx="513"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Loc6-R2</a:t>
                </a:r>
              </a:p>
            </p:txBody>
          </p:sp>
          <p:sp>
            <p:nvSpPr>
              <p:cNvPr id="215" name="Line 365"/>
              <p:cNvSpPr>
                <a:spLocks noChangeShapeType="1"/>
              </p:cNvSpPr>
              <p:nvPr/>
            </p:nvSpPr>
            <p:spPr bwMode="auto">
              <a:xfrm flipH="1" flipV="1">
                <a:off x="2400" y="1296"/>
                <a:ext cx="192"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grpSp>
            <p:nvGrpSpPr>
              <p:cNvPr id="216" name="Group 366"/>
              <p:cNvGrpSpPr>
                <a:grpSpLocks/>
              </p:cNvGrpSpPr>
              <p:nvPr/>
            </p:nvGrpSpPr>
            <p:grpSpPr bwMode="auto">
              <a:xfrm>
                <a:off x="2016" y="1068"/>
                <a:ext cx="122" cy="192"/>
                <a:chOff x="1776" y="576"/>
                <a:chExt cx="192" cy="192"/>
              </a:xfrm>
            </p:grpSpPr>
            <p:sp>
              <p:nvSpPr>
                <p:cNvPr id="443" name="Line 367"/>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44" name="Line 368"/>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45" name="Oval 369"/>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17" name="Group 370"/>
              <p:cNvGrpSpPr>
                <a:grpSpLocks/>
              </p:cNvGrpSpPr>
              <p:nvPr/>
            </p:nvGrpSpPr>
            <p:grpSpPr bwMode="auto">
              <a:xfrm flipH="1">
                <a:off x="2256" y="1152"/>
                <a:ext cx="77" cy="134"/>
                <a:chOff x="2473" y="2858"/>
                <a:chExt cx="127" cy="206"/>
              </a:xfrm>
            </p:grpSpPr>
            <p:sp>
              <p:nvSpPr>
                <p:cNvPr id="434" name="Freeform 371"/>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35" name="Rectangle 372"/>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6" name="Rectangle 373"/>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7" name="Freeform 37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38" name="Rectangle 37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9" name="Rectangle 37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40" name="Freeform 37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41" name="Rectangle 37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42" name="Rectangle 37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18" name="Group 380"/>
              <p:cNvGrpSpPr>
                <a:grpSpLocks/>
              </p:cNvGrpSpPr>
              <p:nvPr/>
            </p:nvGrpSpPr>
            <p:grpSpPr bwMode="auto">
              <a:xfrm>
                <a:off x="1834" y="1153"/>
                <a:ext cx="76" cy="134"/>
                <a:chOff x="2473" y="2858"/>
                <a:chExt cx="127" cy="206"/>
              </a:xfrm>
            </p:grpSpPr>
            <p:sp>
              <p:nvSpPr>
                <p:cNvPr id="425" name="Freeform 381"/>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26" name="Rectangle 382"/>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27" name="Rectangle 383"/>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28" name="Freeform 38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29" name="Rectangle 38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0" name="Rectangle 38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1" name="Freeform 38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32" name="Rectangle 38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33" name="Rectangle 38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sp>
            <p:nvSpPr>
              <p:cNvPr id="219" name="Line 390"/>
              <p:cNvSpPr>
                <a:spLocks noChangeShapeType="1"/>
              </p:cNvSpPr>
              <p:nvPr/>
            </p:nvSpPr>
            <p:spPr bwMode="auto">
              <a:xfrm>
                <a:off x="1381" y="1259"/>
                <a:ext cx="425"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0" name="Rectangle 391"/>
              <p:cNvSpPr>
                <a:spLocks noChangeArrowheads="1"/>
              </p:cNvSpPr>
              <p:nvPr/>
            </p:nvSpPr>
            <p:spPr bwMode="auto">
              <a:xfrm>
                <a:off x="20" y="1105"/>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21" name="Rectangle 392"/>
              <p:cNvSpPr>
                <a:spLocks noChangeArrowheads="1"/>
              </p:cNvSpPr>
              <p:nvPr/>
            </p:nvSpPr>
            <p:spPr bwMode="auto">
              <a:xfrm>
                <a:off x="20" y="1083"/>
                <a:ext cx="47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Loc11-R1</a:t>
                </a:r>
              </a:p>
            </p:txBody>
          </p:sp>
          <p:sp>
            <p:nvSpPr>
              <p:cNvPr id="222" name="Line 393"/>
              <p:cNvSpPr>
                <a:spLocks noChangeShapeType="1"/>
              </p:cNvSpPr>
              <p:nvPr/>
            </p:nvSpPr>
            <p:spPr bwMode="auto">
              <a:xfrm>
                <a:off x="559" y="941"/>
                <a:ext cx="497" cy="25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3" name="Line 394"/>
              <p:cNvSpPr>
                <a:spLocks noChangeShapeType="1"/>
              </p:cNvSpPr>
              <p:nvPr/>
            </p:nvSpPr>
            <p:spPr bwMode="auto">
              <a:xfrm>
                <a:off x="559" y="1189"/>
                <a:ext cx="652" cy="7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4" name="Line 395"/>
              <p:cNvSpPr>
                <a:spLocks noChangeShapeType="1"/>
              </p:cNvSpPr>
              <p:nvPr/>
            </p:nvSpPr>
            <p:spPr bwMode="auto">
              <a:xfrm flipV="1">
                <a:off x="559" y="1296"/>
                <a:ext cx="449" cy="10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5" name="Cloud"/>
              <p:cNvSpPr>
                <a:spLocks noChangeAspect="1" noEditPoints="1" noChangeArrowheads="1"/>
              </p:cNvSpPr>
              <p:nvPr/>
            </p:nvSpPr>
            <p:spPr bwMode="auto">
              <a:xfrm>
                <a:off x="960" y="1200"/>
                <a:ext cx="403" cy="1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a:t>
                </a:r>
              </a:p>
            </p:txBody>
          </p:sp>
          <p:sp>
            <p:nvSpPr>
              <p:cNvPr id="226" name="Cloud"/>
              <p:cNvSpPr>
                <a:spLocks noChangeAspect="1" noEditPoints="1" noChangeArrowheads="1"/>
              </p:cNvSpPr>
              <p:nvPr/>
            </p:nvSpPr>
            <p:spPr bwMode="auto">
              <a:xfrm>
                <a:off x="2580" y="1860"/>
                <a:ext cx="341" cy="19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ISP3</a:t>
                </a:r>
              </a:p>
            </p:txBody>
          </p:sp>
          <p:sp>
            <p:nvSpPr>
              <p:cNvPr id="227" name="Line 398"/>
              <p:cNvSpPr>
                <a:spLocks noChangeShapeType="1"/>
              </p:cNvSpPr>
              <p:nvPr/>
            </p:nvSpPr>
            <p:spPr bwMode="auto">
              <a:xfrm flipH="1" flipV="1">
                <a:off x="2352" y="1968"/>
                <a:ext cx="24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28" name="Cloud"/>
              <p:cNvSpPr>
                <a:spLocks noChangeAspect="1" noEditPoints="1" noChangeArrowheads="1"/>
              </p:cNvSpPr>
              <p:nvPr/>
            </p:nvSpPr>
            <p:spPr bwMode="auto">
              <a:xfrm>
                <a:off x="1211" y="1541"/>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SP1</a:t>
                </a:r>
              </a:p>
            </p:txBody>
          </p:sp>
          <p:sp>
            <p:nvSpPr>
              <p:cNvPr id="229" name="Cloud"/>
              <p:cNvSpPr>
                <a:spLocks noChangeAspect="1" noEditPoints="1" noChangeArrowheads="1"/>
              </p:cNvSpPr>
              <p:nvPr/>
            </p:nvSpPr>
            <p:spPr bwMode="auto">
              <a:xfrm>
                <a:off x="1154" y="2063"/>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230" name="Line 401"/>
              <p:cNvSpPr>
                <a:spLocks noChangeShapeType="1"/>
              </p:cNvSpPr>
              <p:nvPr/>
            </p:nvSpPr>
            <p:spPr bwMode="auto">
              <a:xfrm flipV="1">
                <a:off x="1522" y="1992"/>
                <a:ext cx="312" cy="14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1" name="Cloud"/>
              <p:cNvSpPr>
                <a:spLocks noChangeAspect="1" noEditPoints="1" noChangeArrowheads="1"/>
              </p:cNvSpPr>
              <p:nvPr/>
            </p:nvSpPr>
            <p:spPr bwMode="auto">
              <a:xfrm>
                <a:off x="2568" y="2400"/>
                <a:ext cx="360" cy="21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ISP4</a:t>
                </a:r>
              </a:p>
            </p:txBody>
          </p:sp>
          <p:sp>
            <p:nvSpPr>
              <p:cNvPr id="232" name="Line 403"/>
              <p:cNvSpPr>
                <a:spLocks noChangeShapeType="1"/>
              </p:cNvSpPr>
              <p:nvPr/>
            </p:nvSpPr>
            <p:spPr bwMode="auto">
              <a:xfrm flipH="1">
                <a:off x="2400" y="2544"/>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3" name="Cloud"/>
              <p:cNvSpPr>
                <a:spLocks noChangeAspect="1" noEditPoints="1" noChangeArrowheads="1"/>
              </p:cNvSpPr>
              <p:nvPr/>
            </p:nvSpPr>
            <p:spPr bwMode="auto">
              <a:xfrm>
                <a:off x="1211" y="2698"/>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sp5</a:t>
                </a:r>
              </a:p>
            </p:txBody>
          </p:sp>
          <p:sp>
            <p:nvSpPr>
              <p:cNvPr id="234" name="Line 405"/>
              <p:cNvSpPr>
                <a:spLocks noChangeShapeType="1"/>
              </p:cNvSpPr>
              <p:nvPr/>
            </p:nvSpPr>
            <p:spPr bwMode="auto">
              <a:xfrm flipV="1">
                <a:off x="1607" y="2592"/>
                <a:ext cx="255" cy="17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5" name="Line 406"/>
              <p:cNvSpPr>
                <a:spLocks noChangeShapeType="1"/>
              </p:cNvSpPr>
              <p:nvPr/>
            </p:nvSpPr>
            <p:spPr bwMode="auto">
              <a:xfrm>
                <a:off x="559" y="2804"/>
                <a:ext cx="65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6" name="Line 407"/>
              <p:cNvSpPr>
                <a:spLocks noChangeShapeType="1"/>
              </p:cNvSpPr>
              <p:nvPr/>
            </p:nvSpPr>
            <p:spPr bwMode="auto">
              <a:xfrm flipV="1">
                <a:off x="559" y="2415"/>
                <a:ext cx="623" cy="7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37" name="Rectangle 408"/>
              <p:cNvSpPr>
                <a:spLocks noChangeArrowheads="1"/>
              </p:cNvSpPr>
              <p:nvPr/>
            </p:nvSpPr>
            <p:spPr bwMode="auto">
              <a:xfrm>
                <a:off x="960" y="2256"/>
                <a:ext cx="227" cy="110"/>
              </a:xfrm>
              <a:prstGeom prst="rect">
                <a:avLst/>
              </a:prstGeom>
              <a:noFill/>
              <a:ln w="9525">
                <a:noFill/>
                <a:miter lim="800000"/>
                <a:headEnd/>
                <a:tailEnd/>
              </a:ln>
              <a:effectLst/>
            </p:spPr>
            <p:txBody>
              <a:bodyPr wrap="none" lIns="1" tIns="1" rIns="1" bIns="1" anchor="ctr" anchorCtr="1"/>
              <a:lstStyle/>
              <a:p>
                <a:pPr algn="l" defTabSz="857942"/>
                <a:endParaRPr lang="en-US" sz="400">
                  <a:solidFill>
                    <a:schemeClr val="tx1"/>
                  </a:solidFill>
                </a:endParaRPr>
              </a:p>
            </p:txBody>
          </p:sp>
          <p:sp>
            <p:nvSpPr>
              <p:cNvPr id="238" name="Cloud"/>
              <p:cNvSpPr>
                <a:spLocks noChangeAspect="1" noEditPoints="1" noChangeArrowheads="1"/>
              </p:cNvSpPr>
              <p:nvPr/>
            </p:nvSpPr>
            <p:spPr bwMode="auto">
              <a:xfrm>
                <a:off x="1352" y="2952"/>
                <a:ext cx="404"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sp6</a:t>
                </a:r>
              </a:p>
            </p:txBody>
          </p:sp>
          <p:sp>
            <p:nvSpPr>
              <p:cNvPr id="239" name="Line 410"/>
              <p:cNvSpPr>
                <a:spLocks noChangeShapeType="1"/>
              </p:cNvSpPr>
              <p:nvPr/>
            </p:nvSpPr>
            <p:spPr bwMode="auto">
              <a:xfrm flipV="1">
                <a:off x="1749" y="2600"/>
                <a:ext cx="142" cy="39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0" name="Line 411"/>
              <p:cNvSpPr>
                <a:spLocks noChangeShapeType="1"/>
              </p:cNvSpPr>
              <p:nvPr/>
            </p:nvSpPr>
            <p:spPr bwMode="auto">
              <a:xfrm flipV="1">
                <a:off x="559" y="3023"/>
                <a:ext cx="822" cy="3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1" name="Cloud"/>
              <p:cNvSpPr>
                <a:spLocks noChangeAspect="1" noEditPoints="1" noChangeArrowheads="1"/>
              </p:cNvSpPr>
              <p:nvPr/>
            </p:nvSpPr>
            <p:spPr bwMode="auto">
              <a:xfrm>
                <a:off x="1204" y="3200"/>
                <a:ext cx="403" cy="1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sp7</a:t>
                </a:r>
              </a:p>
            </p:txBody>
          </p:sp>
          <p:sp>
            <p:nvSpPr>
              <p:cNvPr id="242" name="Line 413"/>
              <p:cNvSpPr>
                <a:spLocks noChangeShapeType="1"/>
              </p:cNvSpPr>
              <p:nvPr/>
            </p:nvSpPr>
            <p:spPr bwMode="auto">
              <a:xfrm flipV="1">
                <a:off x="1466" y="3093"/>
                <a:ext cx="56" cy="107"/>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3" name="Line 414"/>
              <p:cNvSpPr>
                <a:spLocks noChangeShapeType="1"/>
              </p:cNvSpPr>
              <p:nvPr/>
            </p:nvSpPr>
            <p:spPr bwMode="auto">
              <a:xfrm flipV="1">
                <a:off x="1211" y="3341"/>
                <a:ext cx="170" cy="141"/>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4" name="Cloud"/>
              <p:cNvSpPr>
                <a:spLocks noChangeAspect="1" noEditPoints="1" noChangeArrowheads="1"/>
              </p:cNvSpPr>
              <p:nvPr/>
            </p:nvSpPr>
            <p:spPr bwMode="auto">
              <a:xfrm>
                <a:off x="2609" y="3341"/>
                <a:ext cx="340" cy="19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ISP7</a:t>
                </a:r>
              </a:p>
            </p:txBody>
          </p:sp>
          <p:sp>
            <p:nvSpPr>
              <p:cNvPr id="245" name="Line 416"/>
              <p:cNvSpPr>
                <a:spLocks noChangeShapeType="1"/>
              </p:cNvSpPr>
              <p:nvPr/>
            </p:nvSpPr>
            <p:spPr bwMode="auto">
              <a:xfrm flipH="1" flipV="1">
                <a:off x="2400" y="3456"/>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6" name="Line 417"/>
              <p:cNvSpPr>
                <a:spLocks noChangeShapeType="1"/>
              </p:cNvSpPr>
              <p:nvPr/>
            </p:nvSpPr>
            <p:spPr bwMode="auto">
              <a:xfrm flipV="1">
                <a:off x="1211" y="3475"/>
                <a:ext cx="651" cy="7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47" name="Rectangle 418"/>
              <p:cNvSpPr>
                <a:spLocks noChangeArrowheads="1"/>
              </p:cNvSpPr>
              <p:nvPr/>
            </p:nvSpPr>
            <p:spPr bwMode="auto">
              <a:xfrm>
                <a:off x="20" y="1345"/>
                <a:ext cx="542" cy="231"/>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48" name="Rectangle 419"/>
              <p:cNvSpPr>
                <a:spLocks noChangeArrowheads="1"/>
              </p:cNvSpPr>
              <p:nvPr/>
            </p:nvSpPr>
            <p:spPr bwMode="auto">
              <a:xfrm>
                <a:off x="20" y="1322"/>
                <a:ext cx="567" cy="247"/>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Loc4-R1, R2</a:t>
                </a:r>
              </a:p>
            </p:txBody>
          </p:sp>
          <p:sp>
            <p:nvSpPr>
              <p:cNvPr id="249" name="Rectangle 420"/>
              <p:cNvSpPr>
                <a:spLocks noChangeArrowheads="1"/>
              </p:cNvSpPr>
              <p:nvPr/>
            </p:nvSpPr>
            <p:spPr bwMode="auto">
              <a:xfrm>
                <a:off x="20" y="1670"/>
                <a:ext cx="542" cy="155"/>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50" name="Rectangle 421"/>
              <p:cNvSpPr>
                <a:spLocks noChangeArrowheads="1"/>
              </p:cNvSpPr>
              <p:nvPr/>
            </p:nvSpPr>
            <p:spPr bwMode="auto">
              <a:xfrm>
                <a:off x="20" y="1647"/>
                <a:ext cx="433"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Loc3-R1</a:t>
                </a:r>
              </a:p>
            </p:txBody>
          </p:sp>
          <p:sp>
            <p:nvSpPr>
              <p:cNvPr id="251" name="Line 422"/>
              <p:cNvSpPr>
                <a:spLocks noChangeShapeType="1"/>
              </p:cNvSpPr>
              <p:nvPr/>
            </p:nvSpPr>
            <p:spPr bwMode="auto">
              <a:xfrm flipV="1">
                <a:off x="559" y="1344"/>
                <a:ext cx="497" cy="40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2" name="Line 423"/>
              <p:cNvSpPr>
                <a:spLocks noChangeShapeType="1"/>
              </p:cNvSpPr>
              <p:nvPr/>
            </p:nvSpPr>
            <p:spPr bwMode="auto">
              <a:xfrm>
                <a:off x="1551" y="1682"/>
                <a:ext cx="283" cy="24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3" name="Line 424"/>
              <p:cNvSpPr>
                <a:spLocks noChangeShapeType="1"/>
              </p:cNvSpPr>
              <p:nvPr/>
            </p:nvSpPr>
            <p:spPr bwMode="auto">
              <a:xfrm>
                <a:off x="1152" y="1344"/>
                <a:ext cx="229" cy="197"/>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4" name="Rectangle 425"/>
              <p:cNvSpPr>
                <a:spLocks noChangeArrowheads="1"/>
              </p:cNvSpPr>
              <p:nvPr/>
            </p:nvSpPr>
            <p:spPr bwMode="auto">
              <a:xfrm>
                <a:off x="20" y="1917"/>
                <a:ext cx="542" cy="155"/>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55" name="Rectangle 426"/>
              <p:cNvSpPr>
                <a:spLocks noChangeArrowheads="1"/>
              </p:cNvSpPr>
              <p:nvPr/>
            </p:nvSpPr>
            <p:spPr bwMode="auto">
              <a:xfrm>
                <a:off x="20" y="1895"/>
                <a:ext cx="433"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Loc3-R4</a:t>
                </a:r>
              </a:p>
            </p:txBody>
          </p:sp>
          <p:sp>
            <p:nvSpPr>
              <p:cNvPr id="256" name="Rectangle 427"/>
              <p:cNvSpPr>
                <a:spLocks noChangeArrowheads="1"/>
              </p:cNvSpPr>
              <p:nvPr/>
            </p:nvSpPr>
            <p:spPr bwMode="auto">
              <a:xfrm>
                <a:off x="672" y="3462"/>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57" name="Rectangle 428"/>
              <p:cNvSpPr>
                <a:spLocks noChangeArrowheads="1"/>
              </p:cNvSpPr>
              <p:nvPr/>
            </p:nvSpPr>
            <p:spPr bwMode="auto">
              <a:xfrm>
                <a:off x="672" y="3439"/>
                <a:ext cx="43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Loc3-R2</a:t>
                </a:r>
              </a:p>
            </p:txBody>
          </p:sp>
          <p:sp>
            <p:nvSpPr>
              <p:cNvPr id="258" name="Line 429"/>
              <p:cNvSpPr>
                <a:spLocks noChangeShapeType="1"/>
              </p:cNvSpPr>
              <p:nvPr/>
            </p:nvSpPr>
            <p:spPr bwMode="auto">
              <a:xfrm flipV="1">
                <a:off x="559" y="1957"/>
                <a:ext cx="142" cy="43"/>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59" name="Rectangle 430"/>
              <p:cNvSpPr>
                <a:spLocks noChangeArrowheads="1"/>
              </p:cNvSpPr>
              <p:nvPr/>
            </p:nvSpPr>
            <p:spPr bwMode="auto">
              <a:xfrm>
                <a:off x="20" y="3462"/>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0" name="Rectangle 431"/>
              <p:cNvSpPr>
                <a:spLocks noChangeArrowheads="1"/>
              </p:cNvSpPr>
              <p:nvPr/>
            </p:nvSpPr>
            <p:spPr bwMode="auto">
              <a:xfrm>
                <a:off x="0" y="3456"/>
                <a:ext cx="433"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Loc3-R3</a:t>
                </a:r>
              </a:p>
            </p:txBody>
          </p:sp>
          <p:sp>
            <p:nvSpPr>
              <p:cNvPr id="261" name="Line 432"/>
              <p:cNvSpPr>
                <a:spLocks noChangeShapeType="1"/>
              </p:cNvSpPr>
              <p:nvPr/>
            </p:nvSpPr>
            <p:spPr bwMode="auto">
              <a:xfrm flipV="1">
                <a:off x="927" y="1682"/>
                <a:ext cx="340" cy="20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62" name="Rectangle 433"/>
              <p:cNvSpPr>
                <a:spLocks noChangeArrowheads="1"/>
              </p:cNvSpPr>
              <p:nvPr/>
            </p:nvSpPr>
            <p:spPr bwMode="auto">
              <a:xfrm>
                <a:off x="20" y="2164"/>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3" name="Rectangle 434"/>
              <p:cNvSpPr>
                <a:spLocks noChangeArrowheads="1"/>
              </p:cNvSpPr>
              <p:nvPr/>
            </p:nvSpPr>
            <p:spPr bwMode="auto">
              <a:xfrm>
                <a:off x="20" y="2141"/>
                <a:ext cx="342"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Loc8-R1, R2</a:t>
                </a:r>
              </a:p>
            </p:txBody>
          </p:sp>
          <p:sp>
            <p:nvSpPr>
              <p:cNvPr id="264" name="Cloud"/>
              <p:cNvSpPr>
                <a:spLocks noChangeAspect="1" noEditPoints="1" noChangeArrowheads="1"/>
              </p:cNvSpPr>
              <p:nvPr/>
            </p:nvSpPr>
            <p:spPr bwMode="auto">
              <a:xfrm>
                <a:off x="644" y="1816"/>
                <a:ext cx="403" cy="1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sp2</a:t>
                </a:r>
              </a:p>
            </p:txBody>
          </p:sp>
          <p:sp>
            <p:nvSpPr>
              <p:cNvPr id="265" name="Line 436"/>
              <p:cNvSpPr>
                <a:spLocks noChangeShapeType="1"/>
              </p:cNvSpPr>
              <p:nvPr/>
            </p:nvSpPr>
            <p:spPr bwMode="auto">
              <a:xfrm flipV="1">
                <a:off x="559" y="2160"/>
                <a:ext cx="641" cy="115"/>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66" name="Rectangle 437"/>
              <p:cNvSpPr>
                <a:spLocks noChangeArrowheads="1"/>
              </p:cNvSpPr>
              <p:nvPr/>
            </p:nvSpPr>
            <p:spPr bwMode="auto">
              <a:xfrm>
                <a:off x="20" y="2410"/>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7" name="Rectangle 438"/>
              <p:cNvSpPr>
                <a:spLocks noChangeArrowheads="1"/>
              </p:cNvSpPr>
              <p:nvPr/>
            </p:nvSpPr>
            <p:spPr bwMode="auto">
              <a:xfrm>
                <a:off x="20" y="2388"/>
                <a:ext cx="389"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Loc10-R1</a:t>
                </a:r>
              </a:p>
            </p:txBody>
          </p:sp>
          <p:sp>
            <p:nvSpPr>
              <p:cNvPr id="268" name="Rectangle 439"/>
              <p:cNvSpPr>
                <a:spLocks noChangeArrowheads="1"/>
              </p:cNvSpPr>
              <p:nvPr/>
            </p:nvSpPr>
            <p:spPr bwMode="auto">
              <a:xfrm>
                <a:off x="20" y="2657"/>
                <a:ext cx="528" cy="232"/>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69" name="Rectangle 440"/>
              <p:cNvSpPr>
                <a:spLocks noChangeArrowheads="1"/>
              </p:cNvSpPr>
              <p:nvPr/>
            </p:nvSpPr>
            <p:spPr bwMode="auto">
              <a:xfrm>
                <a:off x="0" y="2635"/>
                <a:ext cx="630" cy="247"/>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Loc13-R2</a:t>
                </a:r>
              </a:p>
            </p:txBody>
          </p:sp>
          <p:sp>
            <p:nvSpPr>
              <p:cNvPr id="270" name="Rectangle 441"/>
              <p:cNvSpPr>
                <a:spLocks noChangeArrowheads="1"/>
              </p:cNvSpPr>
              <p:nvPr/>
            </p:nvSpPr>
            <p:spPr bwMode="auto">
              <a:xfrm>
                <a:off x="20" y="2968"/>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buNone/>
                </a:pPr>
                <a:endParaRPr lang="en-US"/>
              </a:p>
            </p:txBody>
          </p:sp>
          <p:sp>
            <p:nvSpPr>
              <p:cNvPr id="271" name="Rectangle 442"/>
              <p:cNvSpPr>
                <a:spLocks noChangeArrowheads="1"/>
              </p:cNvSpPr>
              <p:nvPr/>
            </p:nvSpPr>
            <p:spPr bwMode="auto">
              <a:xfrm>
                <a:off x="20" y="2946"/>
                <a:ext cx="444" cy="178"/>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Loc6-R1</a:t>
                </a:r>
              </a:p>
            </p:txBody>
          </p:sp>
          <p:sp>
            <p:nvSpPr>
              <p:cNvPr id="272" name="Line 443"/>
              <p:cNvSpPr>
                <a:spLocks noChangeShapeType="1"/>
              </p:cNvSpPr>
              <p:nvPr/>
            </p:nvSpPr>
            <p:spPr bwMode="auto">
              <a:xfrm>
                <a:off x="559" y="3517"/>
                <a:ext cx="113"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73" name="Rectangle 444"/>
              <p:cNvSpPr>
                <a:spLocks noChangeArrowheads="1"/>
              </p:cNvSpPr>
              <p:nvPr/>
            </p:nvSpPr>
            <p:spPr bwMode="auto">
              <a:xfrm>
                <a:off x="20" y="3221"/>
                <a:ext cx="542" cy="156"/>
              </a:xfrm>
              <a:prstGeom prst="rect">
                <a:avLst/>
              </a:prstGeom>
              <a:solidFill>
                <a:srgbClr val="006600"/>
              </a:solidFill>
              <a:ln w="9525">
                <a:solidFill>
                  <a:schemeClr val="tx1"/>
                </a:solidFill>
                <a:miter lim="800000"/>
                <a:headEnd/>
                <a:tailEnd/>
              </a:ln>
              <a:effectLst/>
            </p:spPr>
            <p:txBody>
              <a:bodyPr wrap="none" lIns="1" tIns="1" rIns="1" bIns="1" anchor="ctr" anchorCtr="1"/>
              <a:lstStyle/>
              <a:p>
                <a:pPr algn="l" eaLnBrk="1" hangingPunct="1">
                  <a:buNone/>
                </a:pPr>
                <a:endParaRPr lang="en-US" sz="400">
                  <a:solidFill>
                    <a:srgbClr val="FFFF00"/>
                  </a:solidFill>
                </a:endParaRPr>
              </a:p>
            </p:txBody>
          </p:sp>
          <p:sp>
            <p:nvSpPr>
              <p:cNvPr id="274" name="Rectangle 445"/>
              <p:cNvSpPr>
                <a:spLocks noChangeArrowheads="1"/>
              </p:cNvSpPr>
              <p:nvPr/>
            </p:nvSpPr>
            <p:spPr bwMode="auto">
              <a:xfrm>
                <a:off x="0" y="3199"/>
                <a:ext cx="576" cy="179"/>
              </a:xfrm>
              <a:prstGeom prst="rect">
                <a:avLst/>
              </a:prstGeom>
              <a:noFill/>
              <a:ln w="9525">
                <a:noFill/>
                <a:miter lim="800000"/>
                <a:headEnd/>
                <a:tailEnd/>
              </a:ln>
              <a:effectLst/>
            </p:spPr>
            <p:txBody>
              <a:bodyPr wrap="none" lIns="1" tIns="1" rIns="1" bIns="1" anchor="ctr" anchorCtr="1"/>
              <a:lstStyle/>
              <a:p>
                <a:pPr algn="l" defTabSz="857942"/>
                <a:r>
                  <a:rPr lang="en-US" sz="400">
                    <a:solidFill>
                      <a:srgbClr val="FFFF00"/>
                    </a:solidFill>
                  </a:rPr>
                  <a:t>Loc3-R6</a:t>
                </a:r>
              </a:p>
            </p:txBody>
          </p:sp>
          <p:sp>
            <p:nvSpPr>
              <p:cNvPr id="275" name="Line 446"/>
              <p:cNvSpPr>
                <a:spLocks noChangeShapeType="1"/>
              </p:cNvSpPr>
              <p:nvPr/>
            </p:nvSpPr>
            <p:spPr bwMode="auto">
              <a:xfrm flipV="1">
                <a:off x="559" y="3072"/>
                <a:ext cx="833" cy="233"/>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grpSp>
            <p:nvGrpSpPr>
              <p:cNvPr id="276" name="Group 447"/>
              <p:cNvGrpSpPr>
                <a:grpSpLocks/>
              </p:cNvGrpSpPr>
              <p:nvPr/>
            </p:nvGrpSpPr>
            <p:grpSpPr bwMode="auto">
              <a:xfrm>
                <a:off x="2016" y="1740"/>
                <a:ext cx="122" cy="192"/>
                <a:chOff x="1776" y="576"/>
                <a:chExt cx="192" cy="192"/>
              </a:xfrm>
            </p:grpSpPr>
            <p:sp>
              <p:nvSpPr>
                <p:cNvPr id="422" name="Line 448"/>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23" name="Line 449"/>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24" name="Oval 450"/>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77" name="Group 451"/>
              <p:cNvGrpSpPr>
                <a:grpSpLocks/>
              </p:cNvGrpSpPr>
              <p:nvPr/>
            </p:nvGrpSpPr>
            <p:grpSpPr bwMode="auto">
              <a:xfrm flipH="1">
                <a:off x="2246" y="1824"/>
                <a:ext cx="77" cy="134"/>
                <a:chOff x="2473" y="2858"/>
                <a:chExt cx="127" cy="206"/>
              </a:xfrm>
            </p:grpSpPr>
            <p:sp>
              <p:nvSpPr>
                <p:cNvPr id="413" name="Freeform 45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14" name="Rectangle 45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5" name="Rectangle 45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6" name="Freeform 455"/>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17" name="Rectangle 456"/>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8" name="Rectangle 457"/>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9" name="Freeform 458"/>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20" name="Rectangle 459"/>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21" name="Rectangle 460"/>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78" name="Group 461"/>
              <p:cNvGrpSpPr>
                <a:grpSpLocks/>
              </p:cNvGrpSpPr>
              <p:nvPr/>
            </p:nvGrpSpPr>
            <p:grpSpPr bwMode="auto">
              <a:xfrm>
                <a:off x="1824" y="1825"/>
                <a:ext cx="76" cy="134"/>
                <a:chOff x="2473" y="2858"/>
                <a:chExt cx="127" cy="206"/>
              </a:xfrm>
            </p:grpSpPr>
            <p:sp>
              <p:nvSpPr>
                <p:cNvPr id="404" name="Freeform 46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05" name="Rectangle 46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6" name="Rectangle 46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7" name="Freeform 465"/>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08" name="Rectangle 466"/>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9" name="Rectangle 467"/>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0" name="Freeform 468"/>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411" name="Rectangle 469"/>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12" name="Rectangle 470"/>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79" name="Group 471"/>
              <p:cNvGrpSpPr>
                <a:grpSpLocks/>
              </p:cNvGrpSpPr>
              <p:nvPr/>
            </p:nvGrpSpPr>
            <p:grpSpPr bwMode="auto">
              <a:xfrm>
                <a:off x="2064" y="2361"/>
                <a:ext cx="122" cy="192"/>
                <a:chOff x="1776" y="576"/>
                <a:chExt cx="192" cy="192"/>
              </a:xfrm>
            </p:grpSpPr>
            <p:sp>
              <p:nvSpPr>
                <p:cNvPr id="401" name="Line 472"/>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02" name="Line 473"/>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403" name="Oval 474"/>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80" name="Group 475"/>
              <p:cNvGrpSpPr>
                <a:grpSpLocks/>
              </p:cNvGrpSpPr>
              <p:nvPr/>
            </p:nvGrpSpPr>
            <p:grpSpPr bwMode="auto">
              <a:xfrm flipH="1">
                <a:off x="2294" y="2448"/>
                <a:ext cx="77" cy="134"/>
                <a:chOff x="2473" y="2858"/>
                <a:chExt cx="127" cy="206"/>
              </a:xfrm>
            </p:grpSpPr>
            <p:sp>
              <p:nvSpPr>
                <p:cNvPr id="392" name="Freeform 47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3" name="Rectangle 47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4" name="Rectangle 47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5" name="Freeform 479"/>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6" name="Rectangle 480"/>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7" name="Rectangle 481"/>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8" name="Freeform 48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9" name="Rectangle 48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400" name="Rectangle 48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1" name="Group 485"/>
              <p:cNvGrpSpPr>
                <a:grpSpLocks/>
              </p:cNvGrpSpPr>
              <p:nvPr/>
            </p:nvGrpSpPr>
            <p:grpSpPr bwMode="auto">
              <a:xfrm>
                <a:off x="1872" y="2449"/>
                <a:ext cx="76" cy="134"/>
                <a:chOff x="2473" y="2858"/>
                <a:chExt cx="127" cy="206"/>
              </a:xfrm>
            </p:grpSpPr>
            <p:sp>
              <p:nvSpPr>
                <p:cNvPr id="383" name="Freeform 48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84" name="Rectangle 48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5" name="Rectangle 48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6" name="Freeform 489"/>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87" name="Rectangle 490"/>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8" name="Rectangle 491"/>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89" name="Freeform 492"/>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90" name="Rectangle 493"/>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91" name="Rectangle 494"/>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2" name="Group 495"/>
              <p:cNvGrpSpPr>
                <a:grpSpLocks/>
              </p:cNvGrpSpPr>
              <p:nvPr/>
            </p:nvGrpSpPr>
            <p:grpSpPr bwMode="auto">
              <a:xfrm>
                <a:off x="2064" y="3276"/>
                <a:ext cx="122" cy="192"/>
                <a:chOff x="1776" y="576"/>
                <a:chExt cx="192" cy="192"/>
              </a:xfrm>
            </p:grpSpPr>
            <p:sp>
              <p:nvSpPr>
                <p:cNvPr id="380" name="Line 496"/>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81" name="Line 497"/>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82" name="Oval 498"/>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83" name="Group 499"/>
              <p:cNvGrpSpPr>
                <a:grpSpLocks/>
              </p:cNvGrpSpPr>
              <p:nvPr/>
            </p:nvGrpSpPr>
            <p:grpSpPr bwMode="auto">
              <a:xfrm flipH="1">
                <a:off x="2294" y="3360"/>
                <a:ext cx="77" cy="134"/>
                <a:chOff x="2473" y="2858"/>
                <a:chExt cx="127" cy="206"/>
              </a:xfrm>
            </p:grpSpPr>
            <p:sp>
              <p:nvSpPr>
                <p:cNvPr id="371" name="Freeform 50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72" name="Rectangle 50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3" name="Rectangle 50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4" name="Freeform 503"/>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75" name="Rectangle 504"/>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6" name="Rectangle 505"/>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7" name="Freeform 50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78" name="Rectangle 50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9" name="Rectangle 50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4" name="Group 509"/>
              <p:cNvGrpSpPr>
                <a:grpSpLocks/>
              </p:cNvGrpSpPr>
              <p:nvPr/>
            </p:nvGrpSpPr>
            <p:grpSpPr bwMode="auto">
              <a:xfrm>
                <a:off x="1872" y="3361"/>
                <a:ext cx="76" cy="134"/>
                <a:chOff x="2473" y="2858"/>
                <a:chExt cx="127" cy="206"/>
              </a:xfrm>
            </p:grpSpPr>
            <p:sp>
              <p:nvSpPr>
                <p:cNvPr id="362" name="Freeform 51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63" name="Rectangle 51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4" name="Rectangle 51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5" name="Freeform 513"/>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66" name="Rectangle 514"/>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7" name="Rectangle 515"/>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68" name="Freeform 516"/>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69" name="Rectangle 517"/>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70" name="Rectangle 518"/>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5" name="Group 519"/>
              <p:cNvGrpSpPr>
                <a:grpSpLocks/>
              </p:cNvGrpSpPr>
              <p:nvPr/>
            </p:nvGrpSpPr>
            <p:grpSpPr bwMode="auto">
              <a:xfrm>
                <a:off x="3353" y="921"/>
                <a:ext cx="122" cy="192"/>
                <a:chOff x="1776" y="576"/>
                <a:chExt cx="192" cy="192"/>
              </a:xfrm>
            </p:grpSpPr>
            <p:sp>
              <p:nvSpPr>
                <p:cNvPr id="359" name="Line 520"/>
                <p:cNvSpPr>
                  <a:spLocks noChangeShapeType="1"/>
                </p:cNvSpPr>
                <p:nvPr/>
              </p:nvSpPr>
              <p:spPr bwMode="auto">
                <a:xfrm>
                  <a:off x="1776" y="672"/>
                  <a:ext cx="192"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60" name="Line 521"/>
                <p:cNvSpPr>
                  <a:spLocks noChangeShapeType="1"/>
                </p:cNvSpPr>
                <p:nvPr/>
              </p:nvSpPr>
              <p:spPr bwMode="auto">
                <a:xfrm>
                  <a:off x="1872" y="576"/>
                  <a:ext cx="0" cy="19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61" name="Oval 522"/>
                <p:cNvSpPr>
                  <a:spLocks noChangeArrowheads="1"/>
                </p:cNvSpPr>
                <p:nvPr/>
              </p:nvSpPr>
              <p:spPr bwMode="auto">
                <a:xfrm>
                  <a:off x="1824" y="624"/>
                  <a:ext cx="96" cy="96"/>
                </a:xfrm>
                <a:prstGeom prst="ellipse">
                  <a:avLst/>
                </a:prstGeom>
                <a:solidFill>
                  <a:schemeClr val="accent2"/>
                </a:solidFill>
                <a:ln w="9525">
                  <a:solidFill>
                    <a:schemeClr val="tx1"/>
                  </a:solidFill>
                  <a:round/>
                  <a:headEnd/>
                  <a:tailEnd/>
                </a:ln>
                <a:effectLst/>
              </p:spPr>
              <p:txBody>
                <a:bodyPr wrap="none" lIns="1" tIns="1" rIns="1" bIns="1" anchor="ctr" anchorCtr="1"/>
                <a:lstStyle/>
                <a:p>
                  <a:pPr>
                    <a:buNone/>
                  </a:pPr>
                  <a:endParaRPr lang="en-US"/>
                </a:p>
              </p:txBody>
            </p:sp>
          </p:grpSp>
          <p:grpSp>
            <p:nvGrpSpPr>
              <p:cNvPr id="286" name="Group 523"/>
              <p:cNvGrpSpPr>
                <a:grpSpLocks/>
              </p:cNvGrpSpPr>
              <p:nvPr/>
            </p:nvGrpSpPr>
            <p:grpSpPr bwMode="auto">
              <a:xfrm flipH="1">
                <a:off x="3619" y="1008"/>
                <a:ext cx="77" cy="134"/>
                <a:chOff x="2473" y="2858"/>
                <a:chExt cx="127" cy="206"/>
              </a:xfrm>
            </p:grpSpPr>
            <p:sp>
              <p:nvSpPr>
                <p:cNvPr id="350" name="Freeform 52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51" name="Rectangle 52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2" name="Rectangle 52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3" name="Freeform 52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54" name="Rectangle 52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5" name="Rectangle 52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6" name="Freeform 53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57" name="Rectangle 53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58" name="Rectangle 53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grpSp>
            <p:nvGrpSpPr>
              <p:cNvPr id="287" name="Group 533"/>
              <p:cNvGrpSpPr>
                <a:grpSpLocks/>
              </p:cNvGrpSpPr>
              <p:nvPr/>
            </p:nvGrpSpPr>
            <p:grpSpPr bwMode="auto">
              <a:xfrm>
                <a:off x="3168" y="1009"/>
                <a:ext cx="76" cy="134"/>
                <a:chOff x="2473" y="2858"/>
                <a:chExt cx="127" cy="206"/>
              </a:xfrm>
            </p:grpSpPr>
            <p:sp>
              <p:nvSpPr>
                <p:cNvPr id="341" name="Freeform 534"/>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42" name="Rectangle 535"/>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3" name="Rectangle 536"/>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4" name="Freeform 537"/>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45" name="Rectangle 538"/>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6" name="Rectangle 539"/>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7" name="Freeform 540"/>
                <p:cNvSpPr>
                  <a:spLocks/>
                </p:cNvSpPr>
                <p:nvPr/>
              </p:nvSpPr>
              <p:spPr bwMode="auto">
                <a:xfrm>
                  <a:off x="2503" y="2858"/>
                  <a:ext cx="97" cy="164"/>
                </a:xfrm>
                <a:custGeom>
                  <a:avLst/>
                  <a:gdLst/>
                  <a:ahLst/>
                  <a:cxnLst>
                    <a:cxn ang="0">
                      <a:pos x="156" y="241"/>
                    </a:cxn>
                    <a:cxn ang="0">
                      <a:pos x="146" y="243"/>
                    </a:cxn>
                    <a:cxn ang="0">
                      <a:pos x="136" y="243"/>
                    </a:cxn>
                    <a:cxn ang="0">
                      <a:pos x="125" y="240"/>
                    </a:cxn>
                    <a:cxn ang="0">
                      <a:pos x="113" y="234"/>
                    </a:cxn>
                    <a:cxn ang="0">
                      <a:pos x="102" y="224"/>
                    </a:cxn>
                    <a:cxn ang="0">
                      <a:pos x="92" y="213"/>
                    </a:cxn>
                    <a:cxn ang="0">
                      <a:pos x="83" y="197"/>
                    </a:cxn>
                    <a:cxn ang="0">
                      <a:pos x="73" y="182"/>
                    </a:cxn>
                    <a:cxn ang="0">
                      <a:pos x="67" y="165"/>
                    </a:cxn>
                    <a:cxn ang="0">
                      <a:pos x="61" y="149"/>
                    </a:cxn>
                    <a:cxn ang="0">
                      <a:pos x="59" y="134"/>
                    </a:cxn>
                    <a:cxn ang="0">
                      <a:pos x="59" y="119"/>
                    </a:cxn>
                    <a:cxn ang="0">
                      <a:pos x="59" y="107"/>
                    </a:cxn>
                    <a:cxn ang="0">
                      <a:pos x="63" y="94"/>
                    </a:cxn>
                    <a:cxn ang="0">
                      <a:pos x="71" y="86"/>
                    </a:cxn>
                    <a:cxn ang="0">
                      <a:pos x="79" y="80"/>
                    </a:cxn>
                    <a:cxn ang="0">
                      <a:pos x="40" y="0"/>
                    </a:cxn>
                    <a:cxn ang="0">
                      <a:pos x="31" y="5"/>
                    </a:cxn>
                    <a:cxn ang="0">
                      <a:pos x="23" y="11"/>
                    </a:cxn>
                    <a:cxn ang="0">
                      <a:pos x="17" y="21"/>
                    </a:cxn>
                    <a:cxn ang="0">
                      <a:pos x="11" y="30"/>
                    </a:cxn>
                    <a:cxn ang="0">
                      <a:pos x="4" y="51"/>
                    </a:cxn>
                    <a:cxn ang="0">
                      <a:pos x="0" y="78"/>
                    </a:cxn>
                    <a:cxn ang="0">
                      <a:pos x="0" y="107"/>
                    </a:cxn>
                    <a:cxn ang="0">
                      <a:pos x="6" y="138"/>
                    </a:cxn>
                    <a:cxn ang="0">
                      <a:pos x="15" y="170"/>
                    </a:cxn>
                    <a:cxn ang="0">
                      <a:pos x="27" y="205"/>
                    </a:cxn>
                    <a:cxn ang="0">
                      <a:pos x="44" y="236"/>
                    </a:cxn>
                    <a:cxn ang="0">
                      <a:pos x="65" y="263"/>
                    </a:cxn>
                    <a:cxn ang="0">
                      <a:pos x="86" y="286"/>
                    </a:cxn>
                    <a:cxn ang="0">
                      <a:pos x="98" y="295"/>
                    </a:cxn>
                    <a:cxn ang="0">
                      <a:pos x="107" y="305"/>
                    </a:cxn>
                    <a:cxn ang="0">
                      <a:pos x="121" y="313"/>
                    </a:cxn>
                    <a:cxn ang="0">
                      <a:pos x="131" y="318"/>
                    </a:cxn>
                    <a:cxn ang="0">
                      <a:pos x="142" y="324"/>
                    </a:cxn>
                    <a:cxn ang="0">
                      <a:pos x="154" y="326"/>
                    </a:cxn>
                    <a:cxn ang="0">
                      <a:pos x="165" y="328"/>
                    </a:cxn>
                    <a:cxn ang="0">
                      <a:pos x="175" y="328"/>
                    </a:cxn>
                    <a:cxn ang="0">
                      <a:pos x="184" y="326"/>
                    </a:cxn>
                    <a:cxn ang="0">
                      <a:pos x="194" y="322"/>
                    </a:cxn>
                    <a:cxn ang="0">
                      <a:pos x="156" y="241"/>
                    </a:cxn>
                  </a:cxnLst>
                  <a:rect l="0" t="0" r="r" b="b"/>
                  <a:pathLst>
                    <a:path w="194" h="328">
                      <a:moveTo>
                        <a:pt x="156" y="241"/>
                      </a:moveTo>
                      <a:lnTo>
                        <a:pt x="146" y="243"/>
                      </a:lnTo>
                      <a:lnTo>
                        <a:pt x="136" y="243"/>
                      </a:lnTo>
                      <a:lnTo>
                        <a:pt x="125" y="240"/>
                      </a:lnTo>
                      <a:lnTo>
                        <a:pt x="113" y="234"/>
                      </a:lnTo>
                      <a:lnTo>
                        <a:pt x="102" y="224"/>
                      </a:lnTo>
                      <a:lnTo>
                        <a:pt x="92" y="213"/>
                      </a:lnTo>
                      <a:lnTo>
                        <a:pt x="83" y="197"/>
                      </a:lnTo>
                      <a:lnTo>
                        <a:pt x="73" y="182"/>
                      </a:lnTo>
                      <a:lnTo>
                        <a:pt x="67" y="165"/>
                      </a:lnTo>
                      <a:lnTo>
                        <a:pt x="61" y="149"/>
                      </a:lnTo>
                      <a:lnTo>
                        <a:pt x="59" y="134"/>
                      </a:lnTo>
                      <a:lnTo>
                        <a:pt x="59" y="119"/>
                      </a:lnTo>
                      <a:lnTo>
                        <a:pt x="59" y="107"/>
                      </a:lnTo>
                      <a:lnTo>
                        <a:pt x="63" y="94"/>
                      </a:lnTo>
                      <a:lnTo>
                        <a:pt x="71" y="86"/>
                      </a:lnTo>
                      <a:lnTo>
                        <a:pt x="79" y="80"/>
                      </a:lnTo>
                      <a:lnTo>
                        <a:pt x="40" y="0"/>
                      </a:lnTo>
                      <a:lnTo>
                        <a:pt x="31" y="5"/>
                      </a:lnTo>
                      <a:lnTo>
                        <a:pt x="23" y="11"/>
                      </a:lnTo>
                      <a:lnTo>
                        <a:pt x="17" y="21"/>
                      </a:lnTo>
                      <a:lnTo>
                        <a:pt x="11" y="30"/>
                      </a:lnTo>
                      <a:lnTo>
                        <a:pt x="4" y="51"/>
                      </a:lnTo>
                      <a:lnTo>
                        <a:pt x="0" y="78"/>
                      </a:lnTo>
                      <a:lnTo>
                        <a:pt x="0" y="107"/>
                      </a:lnTo>
                      <a:lnTo>
                        <a:pt x="6" y="138"/>
                      </a:lnTo>
                      <a:lnTo>
                        <a:pt x="15" y="170"/>
                      </a:lnTo>
                      <a:lnTo>
                        <a:pt x="27" y="205"/>
                      </a:lnTo>
                      <a:lnTo>
                        <a:pt x="44" y="236"/>
                      </a:lnTo>
                      <a:lnTo>
                        <a:pt x="65" y="263"/>
                      </a:lnTo>
                      <a:lnTo>
                        <a:pt x="86" y="286"/>
                      </a:lnTo>
                      <a:lnTo>
                        <a:pt x="98" y="295"/>
                      </a:lnTo>
                      <a:lnTo>
                        <a:pt x="107" y="305"/>
                      </a:lnTo>
                      <a:lnTo>
                        <a:pt x="121" y="313"/>
                      </a:lnTo>
                      <a:lnTo>
                        <a:pt x="131" y="318"/>
                      </a:lnTo>
                      <a:lnTo>
                        <a:pt x="142" y="324"/>
                      </a:lnTo>
                      <a:lnTo>
                        <a:pt x="154" y="326"/>
                      </a:lnTo>
                      <a:lnTo>
                        <a:pt x="165" y="328"/>
                      </a:lnTo>
                      <a:lnTo>
                        <a:pt x="175" y="328"/>
                      </a:lnTo>
                      <a:lnTo>
                        <a:pt x="184" y="326"/>
                      </a:lnTo>
                      <a:lnTo>
                        <a:pt x="194" y="322"/>
                      </a:lnTo>
                      <a:lnTo>
                        <a:pt x="156" y="241"/>
                      </a:lnTo>
                      <a:close/>
                    </a:path>
                  </a:pathLst>
                </a:custGeom>
                <a:solidFill>
                  <a:srgbClr val="000000"/>
                </a:solidFill>
                <a:ln w="6350">
                  <a:solidFill>
                    <a:srgbClr val="000000"/>
                  </a:solidFill>
                  <a:prstDash val="solid"/>
                  <a:round/>
                  <a:headEnd/>
                  <a:tailEnd/>
                </a:ln>
              </p:spPr>
              <p:txBody>
                <a:bodyPr wrap="none" lIns="1" tIns="1" rIns="1" bIns="1" anchor="ctr" anchorCtr="1"/>
                <a:lstStyle/>
                <a:p>
                  <a:pPr>
                    <a:buNone/>
                  </a:pPr>
                  <a:endParaRPr lang="en-US"/>
                </a:p>
              </p:txBody>
            </p:sp>
            <p:sp>
              <p:nvSpPr>
                <p:cNvPr id="348" name="Rectangle 541"/>
                <p:cNvSpPr>
                  <a:spLocks noChangeArrowheads="1"/>
                </p:cNvSpPr>
                <p:nvPr/>
              </p:nvSpPr>
              <p:spPr bwMode="auto">
                <a:xfrm>
                  <a:off x="2517" y="2969"/>
                  <a:ext cx="31" cy="78"/>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sp>
              <p:nvSpPr>
                <p:cNvPr id="349" name="Rectangle 542"/>
                <p:cNvSpPr>
                  <a:spLocks noChangeArrowheads="1"/>
                </p:cNvSpPr>
                <p:nvPr/>
              </p:nvSpPr>
              <p:spPr bwMode="auto">
                <a:xfrm>
                  <a:off x="2473" y="3032"/>
                  <a:ext cx="119" cy="32"/>
                </a:xfrm>
                <a:prstGeom prst="rect">
                  <a:avLst/>
                </a:prstGeom>
                <a:solidFill>
                  <a:srgbClr val="000000"/>
                </a:solidFill>
                <a:ln w="9525">
                  <a:noFill/>
                  <a:miter lim="800000"/>
                  <a:headEnd/>
                  <a:tailEnd/>
                </a:ln>
              </p:spPr>
              <p:txBody>
                <a:bodyPr wrap="none" lIns="1" tIns="1" rIns="1" bIns="1" anchor="ctr" anchorCtr="1"/>
                <a:lstStyle/>
                <a:p>
                  <a:pPr>
                    <a:buNone/>
                  </a:pPr>
                  <a:endParaRPr lang="en-US"/>
                </a:p>
              </p:txBody>
            </p:sp>
          </p:grpSp>
          <p:sp>
            <p:nvSpPr>
              <p:cNvPr id="288" name="Line 543"/>
              <p:cNvSpPr>
                <a:spLocks noChangeShapeType="1"/>
              </p:cNvSpPr>
              <p:nvPr/>
            </p:nvSpPr>
            <p:spPr bwMode="auto">
              <a:xfrm>
                <a:off x="2928" y="3216"/>
                <a:ext cx="816" cy="14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89" name="Line 544"/>
              <p:cNvSpPr>
                <a:spLocks noChangeShapeType="1"/>
              </p:cNvSpPr>
              <p:nvPr/>
            </p:nvSpPr>
            <p:spPr bwMode="auto">
              <a:xfrm>
                <a:off x="2880" y="2928"/>
                <a:ext cx="608" cy="16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0" name="Line 545"/>
              <p:cNvSpPr>
                <a:spLocks noChangeShapeType="1"/>
              </p:cNvSpPr>
              <p:nvPr/>
            </p:nvSpPr>
            <p:spPr bwMode="auto">
              <a:xfrm flipV="1">
                <a:off x="2880" y="1584"/>
                <a:ext cx="480" cy="48"/>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1" name="Line 546"/>
              <p:cNvSpPr>
                <a:spLocks noChangeShapeType="1"/>
              </p:cNvSpPr>
              <p:nvPr/>
            </p:nvSpPr>
            <p:spPr bwMode="auto">
              <a:xfrm>
                <a:off x="3504" y="1632"/>
                <a:ext cx="240" cy="38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2" name="Line 547"/>
              <p:cNvSpPr>
                <a:spLocks noChangeShapeType="1"/>
              </p:cNvSpPr>
              <p:nvPr/>
            </p:nvSpPr>
            <p:spPr bwMode="auto">
              <a:xfrm>
                <a:off x="2880" y="1344"/>
                <a:ext cx="576"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293" name="Line 548"/>
              <p:cNvSpPr>
                <a:spLocks noChangeShapeType="1"/>
              </p:cNvSpPr>
              <p:nvPr/>
            </p:nvSpPr>
            <p:spPr bwMode="auto">
              <a:xfrm>
                <a:off x="4560" y="2016"/>
                <a:ext cx="672" cy="384"/>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grpSp>
            <p:nvGrpSpPr>
              <p:cNvPr id="294" name="Group 549"/>
              <p:cNvGrpSpPr>
                <a:grpSpLocks/>
              </p:cNvGrpSpPr>
              <p:nvPr/>
            </p:nvGrpSpPr>
            <p:grpSpPr bwMode="auto">
              <a:xfrm rot="760592">
                <a:off x="1920" y="1008"/>
                <a:ext cx="68" cy="192"/>
                <a:chOff x="1958" y="2304"/>
                <a:chExt cx="68" cy="192"/>
              </a:xfrm>
            </p:grpSpPr>
            <p:sp>
              <p:nvSpPr>
                <p:cNvPr id="338" name="Line 550"/>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9" name="Line 551"/>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40" name="Line 552"/>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5" name="Group 553"/>
              <p:cNvGrpSpPr>
                <a:grpSpLocks/>
              </p:cNvGrpSpPr>
              <p:nvPr/>
            </p:nvGrpSpPr>
            <p:grpSpPr bwMode="auto">
              <a:xfrm rot="20981297" flipH="1">
                <a:off x="2160" y="1008"/>
                <a:ext cx="68" cy="192"/>
                <a:chOff x="1958" y="2304"/>
                <a:chExt cx="68" cy="192"/>
              </a:xfrm>
            </p:grpSpPr>
            <p:sp>
              <p:nvSpPr>
                <p:cNvPr id="335" name="Line 554"/>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6" name="Line 555"/>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7" name="Line 556"/>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6" name="Group 557"/>
              <p:cNvGrpSpPr>
                <a:grpSpLocks/>
              </p:cNvGrpSpPr>
              <p:nvPr/>
            </p:nvGrpSpPr>
            <p:grpSpPr bwMode="auto">
              <a:xfrm rot="760592">
                <a:off x="3264" y="864"/>
                <a:ext cx="68" cy="192"/>
                <a:chOff x="1958" y="2304"/>
                <a:chExt cx="68" cy="192"/>
              </a:xfrm>
            </p:grpSpPr>
            <p:sp>
              <p:nvSpPr>
                <p:cNvPr id="332" name="Line 558"/>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3" name="Line 559"/>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4" name="Line 560"/>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7" name="Group 561"/>
              <p:cNvGrpSpPr>
                <a:grpSpLocks/>
              </p:cNvGrpSpPr>
              <p:nvPr/>
            </p:nvGrpSpPr>
            <p:grpSpPr bwMode="auto">
              <a:xfrm rot="20981297" flipH="1">
                <a:off x="3504" y="864"/>
                <a:ext cx="68" cy="192"/>
                <a:chOff x="1958" y="2304"/>
                <a:chExt cx="68" cy="192"/>
              </a:xfrm>
            </p:grpSpPr>
            <p:sp>
              <p:nvSpPr>
                <p:cNvPr id="329" name="Line 562"/>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0" name="Line 563"/>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31" name="Line 564"/>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8" name="Group 565"/>
              <p:cNvGrpSpPr>
                <a:grpSpLocks/>
              </p:cNvGrpSpPr>
              <p:nvPr/>
            </p:nvGrpSpPr>
            <p:grpSpPr bwMode="auto">
              <a:xfrm rot="760592">
                <a:off x="1920" y="1680"/>
                <a:ext cx="68" cy="192"/>
                <a:chOff x="1958" y="2304"/>
                <a:chExt cx="68" cy="192"/>
              </a:xfrm>
            </p:grpSpPr>
            <p:sp>
              <p:nvSpPr>
                <p:cNvPr id="326" name="Line 566"/>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7" name="Line 567"/>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8" name="Line 568"/>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299" name="Group 569"/>
              <p:cNvGrpSpPr>
                <a:grpSpLocks/>
              </p:cNvGrpSpPr>
              <p:nvPr/>
            </p:nvGrpSpPr>
            <p:grpSpPr bwMode="auto">
              <a:xfrm rot="20981297" flipH="1">
                <a:off x="2160" y="1680"/>
                <a:ext cx="68" cy="192"/>
                <a:chOff x="1958" y="2304"/>
                <a:chExt cx="68" cy="192"/>
              </a:xfrm>
            </p:grpSpPr>
            <p:sp>
              <p:nvSpPr>
                <p:cNvPr id="323" name="Line 570"/>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4" name="Line 571"/>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5" name="Line 572"/>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0" name="Group 573"/>
              <p:cNvGrpSpPr>
                <a:grpSpLocks/>
              </p:cNvGrpSpPr>
              <p:nvPr/>
            </p:nvGrpSpPr>
            <p:grpSpPr bwMode="auto">
              <a:xfrm rot="760592">
                <a:off x="1968" y="2304"/>
                <a:ext cx="68" cy="192"/>
                <a:chOff x="1958" y="2304"/>
                <a:chExt cx="68" cy="192"/>
              </a:xfrm>
            </p:grpSpPr>
            <p:sp>
              <p:nvSpPr>
                <p:cNvPr id="320" name="Line 574"/>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1" name="Line 575"/>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22" name="Line 576"/>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1" name="Group 577"/>
              <p:cNvGrpSpPr>
                <a:grpSpLocks/>
              </p:cNvGrpSpPr>
              <p:nvPr/>
            </p:nvGrpSpPr>
            <p:grpSpPr bwMode="auto">
              <a:xfrm rot="20981297" flipH="1">
                <a:off x="2208" y="2304"/>
                <a:ext cx="68" cy="192"/>
                <a:chOff x="1958" y="2304"/>
                <a:chExt cx="68" cy="192"/>
              </a:xfrm>
            </p:grpSpPr>
            <p:sp>
              <p:nvSpPr>
                <p:cNvPr id="317" name="Line 578"/>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8" name="Line 579"/>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9" name="Line 580"/>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2" name="Group 581"/>
              <p:cNvGrpSpPr>
                <a:grpSpLocks/>
              </p:cNvGrpSpPr>
              <p:nvPr/>
            </p:nvGrpSpPr>
            <p:grpSpPr bwMode="auto">
              <a:xfrm rot="760592">
                <a:off x="1968" y="3216"/>
                <a:ext cx="68" cy="192"/>
                <a:chOff x="1958" y="2304"/>
                <a:chExt cx="68" cy="192"/>
              </a:xfrm>
            </p:grpSpPr>
            <p:sp>
              <p:nvSpPr>
                <p:cNvPr id="314" name="Line 582"/>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5" name="Line 583"/>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6" name="Line 584"/>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grpSp>
            <p:nvGrpSpPr>
              <p:cNvPr id="303" name="Group 585"/>
              <p:cNvGrpSpPr>
                <a:grpSpLocks/>
              </p:cNvGrpSpPr>
              <p:nvPr/>
            </p:nvGrpSpPr>
            <p:grpSpPr bwMode="auto">
              <a:xfrm rot="20981297" flipH="1">
                <a:off x="2208" y="3216"/>
                <a:ext cx="68" cy="192"/>
                <a:chOff x="1958" y="2304"/>
                <a:chExt cx="68" cy="192"/>
              </a:xfrm>
            </p:grpSpPr>
            <p:sp>
              <p:nvSpPr>
                <p:cNvPr id="311" name="Line 586"/>
                <p:cNvSpPr>
                  <a:spLocks noChangeShapeType="1"/>
                </p:cNvSpPr>
                <p:nvPr/>
              </p:nvSpPr>
              <p:spPr bwMode="auto">
                <a:xfrm flipV="1">
                  <a:off x="1958" y="2400"/>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2" name="Line 587"/>
                <p:cNvSpPr>
                  <a:spLocks noChangeShapeType="1"/>
                </p:cNvSpPr>
                <p:nvPr/>
              </p:nvSpPr>
              <p:spPr bwMode="auto">
                <a:xfrm flipV="1">
                  <a:off x="1968" y="2304"/>
                  <a:ext cx="58" cy="96"/>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13" name="Line 588"/>
                <p:cNvSpPr>
                  <a:spLocks noChangeShapeType="1"/>
                </p:cNvSpPr>
                <p:nvPr/>
              </p:nvSpPr>
              <p:spPr bwMode="auto">
                <a:xfrm>
                  <a:off x="1968" y="2400"/>
                  <a:ext cx="48" cy="0"/>
                </a:xfrm>
                <a:prstGeom prst="line">
                  <a:avLst/>
                </a:prstGeom>
                <a:noFill/>
                <a:ln w="9525">
                  <a:solidFill>
                    <a:schemeClr val="tx1"/>
                  </a:solidFill>
                  <a:round/>
                  <a:headEnd/>
                  <a:tailEnd/>
                </a:ln>
                <a:effectLst/>
              </p:spPr>
              <p:txBody>
                <a:bodyPr/>
                <a:lstStyle/>
                <a:p>
                  <a:pPr>
                    <a:buNone/>
                  </a:pPr>
                  <a:endParaRPr lang="en-US"/>
                </a:p>
              </p:txBody>
            </p:sp>
          </p:grpSp>
          <p:sp>
            <p:nvSpPr>
              <p:cNvPr id="304" name="Line 589"/>
              <p:cNvSpPr>
                <a:spLocks noChangeShapeType="1"/>
              </p:cNvSpPr>
              <p:nvPr/>
            </p:nvSpPr>
            <p:spPr bwMode="auto">
              <a:xfrm flipV="1">
                <a:off x="4276" y="2964"/>
                <a:ext cx="60" cy="0"/>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05" name="Line 590"/>
              <p:cNvSpPr>
                <a:spLocks noChangeShapeType="1"/>
              </p:cNvSpPr>
              <p:nvPr/>
            </p:nvSpPr>
            <p:spPr bwMode="auto">
              <a:xfrm>
                <a:off x="3700" y="3129"/>
                <a:ext cx="1182" cy="199"/>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06" name="Line 591"/>
              <p:cNvSpPr>
                <a:spLocks noChangeShapeType="1"/>
              </p:cNvSpPr>
              <p:nvPr/>
            </p:nvSpPr>
            <p:spPr bwMode="auto">
              <a:xfrm>
                <a:off x="1296" y="2208"/>
                <a:ext cx="96" cy="144"/>
              </a:xfrm>
              <a:prstGeom prst="line">
                <a:avLst/>
              </a:prstGeom>
              <a:noFill/>
              <a:ln w="9525">
                <a:solidFill>
                  <a:schemeClr val="tx1"/>
                </a:solidFill>
                <a:round/>
                <a:headEnd/>
                <a:tailEnd/>
              </a:ln>
              <a:effectLst/>
            </p:spPr>
            <p:txBody>
              <a:bodyPr/>
              <a:lstStyle/>
              <a:p>
                <a:pPr>
                  <a:buNone/>
                </a:pPr>
                <a:endParaRPr lang="en-US"/>
              </a:p>
            </p:txBody>
          </p:sp>
          <p:sp>
            <p:nvSpPr>
              <p:cNvPr id="307" name="Cloud"/>
              <p:cNvSpPr>
                <a:spLocks noChangeAspect="1" noEditPoints="1" noChangeArrowheads="1"/>
              </p:cNvSpPr>
              <p:nvPr/>
            </p:nvSpPr>
            <p:spPr bwMode="auto">
              <a:xfrm>
                <a:off x="1154" y="2310"/>
                <a:ext cx="403" cy="1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wrap="none" lIns="1" tIns="1" rIns="1" bIns="1" anchor="ctr" anchorCtr="1"/>
              <a:lstStyle/>
              <a:p>
                <a:pPr algn="l" defTabSz="857942"/>
                <a:r>
                  <a:rPr lang="en-US" sz="400">
                    <a:solidFill>
                      <a:schemeClr val="tx1"/>
                    </a:solidFill>
                  </a:rPr>
                  <a:t>sp3</a:t>
                </a:r>
              </a:p>
            </p:txBody>
          </p:sp>
          <p:sp>
            <p:nvSpPr>
              <p:cNvPr id="308" name="Line 593"/>
              <p:cNvSpPr>
                <a:spLocks noChangeShapeType="1"/>
              </p:cNvSpPr>
              <p:nvPr/>
            </p:nvSpPr>
            <p:spPr bwMode="auto">
              <a:xfrm>
                <a:off x="1551" y="2415"/>
                <a:ext cx="311" cy="142"/>
              </a:xfrm>
              <a:prstGeom prst="line">
                <a:avLst/>
              </a:prstGeom>
              <a:noFill/>
              <a:ln w="9525">
                <a:solidFill>
                  <a:schemeClr val="tx1"/>
                </a:solidFill>
                <a:round/>
                <a:headEnd/>
                <a:tailEnd/>
              </a:ln>
              <a:effectLst/>
            </p:spPr>
            <p:txBody>
              <a:bodyPr wrap="none" lIns="1" tIns="1" rIns="1" bIns="1" anchor="ctr" anchorCtr="1"/>
              <a:lstStyle/>
              <a:p>
                <a:pPr>
                  <a:buNone/>
                </a:pPr>
                <a:endParaRPr lang="en-US"/>
              </a:p>
            </p:txBody>
          </p:sp>
          <p:sp>
            <p:nvSpPr>
              <p:cNvPr id="309" name="Text Box 594"/>
              <p:cNvSpPr txBox="1">
                <a:spLocks noChangeArrowheads="1"/>
              </p:cNvSpPr>
              <p:nvPr/>
            </p:nvSpPr>
            <p:spPr bwMode="auto">
              <a:xfrm>
                <a:off x="-10" y="652"/>
                <a:ext cx="580" cy="439"/>
              </a:xfrm>
              <a:prstGeom prst="rect">
                <a:avLst/>
              </a:prstGeom>
              <a:noFill/>
              <a:ln w="9525">
                <a:noFill/>
                <a:miter lim="800000"/>
                <a:headEnd/>
                <a:tailEnd/>
              </a:ln>
              <a:effectLst/>
            </p:spPr>
            <p:txBody>
              <a:bodyPr>
                <a:spAutoFit/>
              </a:bodyPr>
              <a:lstStyle/>
              <a:p>
                <a:pPr algn="l" eaLnBrk="1" hangingPunct="1">
                  <a:spcBef>
                    <a:spcPct val="50000"/>
                  </a:spcBef>
                  <a:buNone/>
                </a:pPr>
                <a:r>
                  <a:rPr lang="en-US" sz="400">
                    <a:solidFill>
                      <a:schemeClr val="tx1"/>
                    </a:solidFill>
                  </a:rPr>
                  <a:t>Area 1</a:t>
                </a:r>
              </a:p>
            </p:txBody>
          </p:sp>
          <p:sp>
            <p:nvSpPr>
              <p:cNvPr id="310" name="Text Box 595"/>
              <p:cNvSpPr txBox="1">
                <a:spLocks noChangeArrowheads="1"/>
              </p:cNvSpPr>
              <p:nvPr/>
            </p:nvSpPr>
            <p:spPr bwMode="auto">
              <a:xfrm>
                <a:off x="5185" y="624"/>
                <a:ext cx="580" cy="439"/>
              </a:xfrm>
              <a:prstGeom prst="rect">
                <a:avLst/>
              </a:prstGeom>
              <a:noFill/>
              <a:ln w="9525">
                <a:noFill/>
                <a:miter lim="800000"/>
                <a:headEnd/>
                <a:tailEnd/>
              </a:ln>
              <a:effectLst/>
            </p:spPr>
            <p:txBody>
              <a:bodyPr>
                <a:spAutoFit/>
              </a:bodyPr>
              <a:lstStyle/>
              <a:p>
                <a:pPr algn="l" eaLnBrk="1" hangingPunct="1">
                  <a:spcBef>
                    <a:spcPct val="50000"/>
                  </a:spcBef>
                  <a:buNone/>
                </a:pPr>
                <a:r>
                  <a:rPr lang="en-US" sz="400">
                    <a:solidFill>
                      <a:schemeClr val="tx1"/>
                    </a:solidFill>
                  </a:rPr>
                  <a:t>Area 2</a:t>
                </a:r>
              </a:p>
            </p:txBody>
          </p:sp>
        </p:grpSp>
        <p:grpSp>
          <p:nvGrpSpPr>
            <p:cNvPr id="25" name="Group 596"/>
            <p:cNvGrpSpPr>
              <a:grpSpLocks noChangeAspect="1"/>
            </p:cNvGrpSpPr>
            <p:nvPr/>
          </p:nvGrpSpPr>
          <p:grpSpPr bwMode="auto">
            <a:xfrm>
              <a:off x="2521938" y="7998178"/>
              <a:ext cx="2019028" cy="925727"/>
              <a:chOff x="384" y="996"/>
              <a:chExt cx="5088" cy="2467"/>
            </a:xfrm>
          </p:grpSpPr>
          <p:sp>
            <p:nvSpPr>
              <p:cNvPr id="68" name="AutoShape 597"/>
              <p:cNvSpPr>
                <a:spLocks noChangeAspect="1" noChangeArrowheads="1" noTextEdit="1"/>
              </p:cNvSpPr>
              <p:nvPr/>
            </p:nvSpPr>
            <p:spPr bwMode="auto">
              <a:xfrm>
                <a:off x="384" y="996"/>
                <a:ext cx="5088" cy="2467"/>
              </a:xfrm>
              <a:prstGeom prst="rect">
                <a:avLst/>
              </a:prstGeom>
              <a:noFill/>
              <a:ln w="9525">
                <a:solidFill>
                  <a:schemeClr val="bg2"/>
                </a:solidFill>
                <a:miter lim="800000"/>
                <a:headEnd/>
                <a:tailEnd/>
              </a:ln>
            </p:spPr>
            <p:txBody>
              <a:bodyPr/>
              <a:lstStyle/>
              <a:p>
                <a:pPr>
                  <a:buNone/>
                </a:pPr>
                <a:endParaRPr lang="en-US"/>
              </a:p>
            </p:txBody>
          </p:sp>
          <p:sp>
            <p:nvSpPr>
              <p:cNvPr id="69" name="Rectangle 598"/>
              <p:cNvSpPr>
                <a:spLocks noChangeArrowheads="1"/>
              </p:cNvSpPr>
              <p:nvPr/>
            </p:nvSpPr>
            <p:spPr bwMode="auto">
              <a:xfrm>
                <a:off x="418" y="1002"/>
                <a:ext cx="611"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DNS Name</a:t>
                </a:r>
                <a:endParaRPr lang="en-US" sz="400" u="sng">
                  <a:solidFill>
                    <a:schemeClr val="tx1"/>
                  </a:solidFill>
                </a:endParaRPr>
              </a:p>
            </p:txBody>
          </p:sp>
          <p:sp>
            <p:nvSpPr>
              <p:cNvPr id="70" name="Rectangle 599"/>
              <p:cNvSpPr>
                <a:spLocks noChangeArrowheads="1"/>
              </p:cNvSpPr>
              <p:nvPr/>
            </p:nvSpPr>
            <p:spPr bwMode="auto">
              <a:xfrm>
                <a:off x="3337" y="1002"/>
                <a:ext cx="548"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IP Address</a:t>
                </a:r>
                <a:endParaRPr lang="en-US" sz="400" u="sng">
                  <a:solidFill>
                    <a:schemeClr val="tx1"/>
                  </a:solidFill>
                </a:endParaRPr>
              </a:p>
            </p:txBody>
          </p:sp>
          <p:sp>
            <p:nvSpPr>
              <p:cNvPr id="71" name="Rectangle 600"/>
              <p:cNvSpPr>
                <a:spLocks noChangeArrowheads="1"/>
              </p:cNvSpPr>
              <p:nvPr/>
            </p:nvSpPr>
            <p:spPr bwMode="auto">
              <a:xfrm>
                <a:off x="4429" y="1002"/>
                <a:ext cx="854"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DNS Resolution</a:t>
                </a:r>
                <a:endParaRPr lang="en-US" sz="400" u="sng">
                  <a:solidFill>
                    <a:schemeClr val="tx1"/>
                  </a:solidFill>
                </a:endParaRPr>
              </a:p>
            </p:txBody>
          </p:sp>
          <p:sp>
            <p:nvSpPr>
              <p:cNvPr id="72" name="Rectangle 601"/>
              <p:cNvSpPr>
                <a:spLocks noChangeArrowheads="1"/>
              </p:cNvSpPr>
              <p:nvPr/>
            </p:nvSpPr>
            <p:spPr bwMode="auto">
              <a:xfrm>
                <a:off x="418" y="1333"/>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iocecweb1.spco.com</a:t>
                </a:r>
                <a:endParaRPr lang="en-US" sz="400" u="sng">
                  <a:solidFill>
                    <a:schemeClr val="tx1"/>
                  </a:solidFill>
                </a:endParaRPr>
              </a:p>
            </p:txBody>
          </p:sp>
          <p:sp>
            <p:nvSpPr>
              <p:cNvPr id="73" name="Rectangle 602"/>
              <p:cNvSpPr>
                <a:spLocks noChangeArrowheads="1"/>
              </p:cNvSpPr>
              <p:nvPr/>
            </p:nvSpPr>
            <p:spPr bwMode="auto">
              <a:xfrm>
                <a:off x="3337" y="1333"/>
                <a:ext cx="731"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123.22.68.248</a:t>
                </a:r>
                <a:endParaRPr lang="en-US" sz="400" u="sng">
                  <a:solidFill>
                    <a:schemeClr val="tx1"/>
                  </a:solidFill>
                </a:endParaRPr>
              </a:p>
            </p:txBody>
          </p:sp>
          <p:sp>
            <p:nvSpPr>
              <p:cNvPr id="74" name="Rectangle 603"/>
              <p:cNvSpPr>
                <a:spLocks noChangeArrowheads="1"/>
              </p:cNvSpPr>
              <p:nvPr/>
            </p:nvSpPr>
            <p:spPr bwMode="auto">
              <a:xfrm>
                <a:off x="4429" y="1333"/>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75" name="Rectangle 604"/>
              <p:cNvSpPr>
                <a:spLocks noChangeArrowheads="1"/>
              </p:cNvSpPr>
              <p:nvPr/>
            </p:nvSpPr>
            <p:spPr bwMode="auto">
              <a:xfrm>
                <a:off x="418" y="1501"/>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iocecweb2.spco.com</a:t>
                </a:r>
                <a:endParaRPr lang="en-US" sz="400" u="sng">
                  <a:solidFill>
                    <a:schemeClr val="tx1"/>
                  </a:solidFill>
                </a:endParaRPr>
              </a:p>
            </p:txBody>
          </p:sp>
          <p:sp>
            <p:nvSpPr>
              <p:cNvPr id="76" name="Rectangle 605"/>
              <p:cNvSpPr>
                <a:spLocks noChangeArrowheads="1"/>
              </p:cNvSpPr>
              <p:nvPr/>
            </p:nvSpPr>
            <p:spPr bwMode="auto">
              <a:xfrm>
                <a:off x="3337" y="1501"/>
                <a:ext cx="731"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123.22.68.249</a:t>
                </a:r>
                <a:endParaRPr lang="en-US" sz="400" u="sng">
                  <a:solidFill>
                    <a:schemeClr val="tx1"/>
                  </a:solidFill>
                </a:endParaRPr>
              </a:p>
            </p:txBody>
          </p:sp>
          <p:sp>
            <p:nvSpPr>
              <p:cNvPr id="77" name="Rectangle 606"/>
              <p:cNvSpPr>
                <a:spLocks noChangeArrowheads="1"/>
              </p:cNvSpPr>
              <p:nvPr/>
            </p:nvSpPr>
            <p:spPr bwMode="auto">
              <a:xfrm>
                <a:off x="4429" y="1501"/>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78" name="Rectangle 607"/>
              <p:cNvSpPr>
                <a:spLocks noChangeArrowheads="1"/>
              </p:cNvSpPr>
              <p:nvPr/>
            </p:nvSpPr>
            <p:spPr bwMode="auto">
              <a:xfrm>
                <a:off x="418" y="1664"/>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iocecweb3.spco.com</a:t>
                </a:r>
                <a:endParaRPr lang="en-US" sz="400" u="sng">
                  <a:solidFill>
                    <a:schemeClr val="tx1"/>
                  </a:solidFill>
                </a:endParaRPr>
              </a:p>
            </p:txBody>
          </p:sp>
          <p:sp>
            <p:nvSpPr>
              <p:cNvPr id="79" name="Rectangle 608"/>
              <p:cNvSpPr>
                <a:spLocks noChangeArrowheads="1"/>
              </p:cNvSpPr>
              <p:nvPr/>
            </p:nvSpPr>
            <p:spPr bwMode="auto">
              <a:xfrm>
                <a:off x="3337" y="1664"/>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80" name="Rectangle 609"/>
              <p:cNvSpPr>
                <a:spLocks noChangeArrowheads="1"/>
              </p:cNvSpPr>
              <p:nvPr/>
            </p:nvSpPr>
            <p:spPr bwMode="auto">
              <a:xfrm>
                <a:off x="4429" y="1664"/>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81" name="Rectangle 610"/>
              <p:cNvSpPr>
                <a:spLocks noChangeArrowheads="1"/>
              </p:cNvSpPr>
              <p:nvPr/>
            </p:nvSpPr>
            <p:spPr bwMode="auto">
              <a:xfrm>
                <a:off x="418" y="1820"/>
                <a:ext cx="107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iocecweb4.spco.com</a:t>
                </a:r>
                <a:endParaRPr lang="en-US" sz="400" u="sng">
                  <a:solidFill>
                    <a:schemeClr val="tx1"/>
                  </a:solidFill>
                </a:endParaRPr>
              </a:p>
            </p:txBody>
          </p:sp>
          <p:sp>
            <p:nvSpPr>
              <p:cNvPr id="82" name="Rectangle 611"/>
              <p:cNvSpPr>
                <a:spLocks noChangeArrowheads="1"/>
              </p:cNvSpPr>
              <p:nvPr/>
            </p:nvSpPr>
            <p:spPr bwMode="auto">
              <a:xfrm>
                <a:off x="3337" y="1820"/>
                <a:ext cx="667"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123.22.68.74</a:t>
                </a:r>
                <a:endParaRPr lang="en-US" sz="400" u="sng">
                  <a:solidFill>
                    <a:schemeClr val="tx1"/>
                  </a:solidFill>
                </a:endParaRPr>
              </a:p>
            </p:txBody>
          </p:sp>
          <p:sp>
            <p:nvSpPr>
              <p:cNvPr id="83" name="Rectangle 612"/>
              <p:cNvSpPr>
                <a:spLocks noChangeArrowheads="1"/>
              </p:cNvSpPr>
              <p:nvPr/>
            </p:nvSpPr>
            <p:spPr bwMode="auto">
              <a:xfrm>
                <a:off x="4429" y="1820"/>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84" name="Rectangle 613"/>
              <p:cNvSpPr>
                <a:spLocks noChangeArrowheads="1"/>
              </p:cNvSpPr>
              <p:nvPr/>
            </p:nvSpPr>
            <p:spPr bwMode="auto">
              <a:xfrm>
                <a:off x="418" y="2320"/>
                <a:ext cx="1457"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connectandcreate.spco.com</a:t>
                </a:r>
                <a:endParaRPr lang="en-US" sz="400" u="sng">
                  <a:solidFill>
                    <a:schemeClr val="tx1"/>
                  </a:solidFill>
                </a:endParaRPr>
              </a:p>
            </p:txBody>
          </p:sp>
          <p:sp>
            <p:nvSpPr>
              <p:cNvPr id="85" name="Rectangle 614"/>
              <p:cNvSpPr>
                <a:spLocks noChangeArrowheads="1"/>
              </p:cNvSpPr>
              <p:nvPr/>
            </p:nvSpPr>
            <p:spPr bwMode="auto">
              <a:xfrm>
                <a:off x="3337" y="2320"/>
                <a:ext cx="602"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123.22.64.4</a:t>
                </a:r>
                <a:endParaRPr lang="en-US" sz="400" u="sng">
                  <a:solidFill>
                    <a:schemeClr val="tx1"/>
                  </a:solidFill>
                </a:endParaRPr>
              </a:p>
            </p:txBody>
          </p:sp>
          <p:sp>
            <p:nvSpPr>
              <p:cNvPr id="86" name="Rectangle 615"/>
              <p:cNvSpPr>
                <a:spLocks noChangeArrowheads="1"/>
              </p:cNvSpPr>
              <p:nvPr/>
            </p:nvSpPr>
            <p:spPr bwMode="auto">
              <a:xfrm>
                <a:off x="4429" y="2320"/>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87" name="Rectangle 616"/>
              <p:cNvSpPr>
                <a:spLocks noChangeArrowheads="1"/>
              </p:cNvSpPr>
              <p:nvPr/>
            </p:nvSpPr>
            <p:spPr bwMode="auto">
              <a:xfrm>
                <a:off x="418" y="2482"/>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connectandcreate1.spco.com</a:t>
                </a:r>
                <a:endParaRPr lang="en-US" sz="400" u="sng">
                  <a:solidFill>
                    <a:schemeClr val="tx1"/>
                  </a:solidFill>
                </a:endParaRPr>
              </a:p>
            </p:txBody>
          </p:sp>
          <p:sp>
            <p:nvSpPr>
              <p:cNvPr id="88" name="Rectangle 617"/>
              <p:cNvSpPr>
                <a:spLocks noChangeArrowheads="1"/>
              </p:cNvSpPr>
              <p:nvPr/>
            </p:nvSpPr>
            <p:spPr bwMode="auto">
              <a:xfrm>
                <a:off x="4429" y="2482"/>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89" name="Rectangle 618"/>
              <p:cNvSpPr>
                <a:spLocks noChangeArrowheads="1"/>
              </p:cNvSpPr>
              <p:nvPr/>
            </p:nvSpPr>
            <p:spPr bwMode="auto">
              <a:xfrm>
                <a:off x="418" y="2651"/>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connectandcreate2.spco.com</a:t>
                </a:r>
                <a:endParaRPr lang="en-US" sz="400" u="sng">
                  <a:solidFill>
                    <a:schemeClr val="tx1"/>
                  </a:solidFill>
                </a:endParaRPr>
              </a:p>
            </p:txBody>
          </p:sp>
          <p:sp>
            <p:nvSpPr>
              <p:cNvPr id="90" name="Rectangle 619"/>
              <p:cNvSpPr>
                <a:spLocks noChangeArrowheads="1"/>
              </p:cNvSpPr>
              <p:nvPr/>
            </p:nvSpPr>
            <p:spPr bwMode="auto">
              <a:xfrm>
                <a:off x="3337" y="2651"/>
                <a:ext cx="667"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123.22.64.29</a:t>
                </a:r>
                <a:endParaRPr lang="en-US" sz="400" u="sng">
                  <a:solidFill>
                    <a:schemeClr val="tx1"/>
                  </a:solidFill>
                </a:endParaRPr>
              </a:p>
            </p:txBody>
          </p:sp>
          <p:sp>
            <p:nvSpPr>
              <p:cNvPr id="91" name="Rectangle 620"/>
              <p:cNvSpPr>
                <a:spLocks noChangeArrowheads="1"/>
              </p:cNvSpPr>
              <p:nvPr/>
            </p:nvSpPr>
            <p:spPr bwMode="auto">
              <a:xfrm>
                <a:off x="4429" y="2651"/>
                <a:ext cx="39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worked</a:t>
                </a:r>
                <a:endParaRPr lang="en-US" sz="400" u="sng">
                  <a:solidFill>
                    <a:schemeClr val="tx1"/>
                  </a:solidFill>
                </a:endParaRPr>
              </a:p>
            </p:txBody>
          </p:sp>
          <p:sp>
            <p:nvSpPr>
              <p:cNvPr id="92" name="Rectangle 621"/>
              <p:cNvSpPr>
                <a:spLocks noChangeArrowheads="1"/>
              </p:cNvSpPr>
              <p:nvPr/>
            </p:nvSpPr>
            <p:spPr bwMode="auto">
              <a:xfrm>
                <a:off x="418" y="2813"/>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connectandcreate3.spco.com</a:t>
                </a:r>
                <a:endParaRPr lang="en-US" sz="400" u="sng">
                  <a:solidFill>
                    <a:schemeClr val="tx1"/>
                  </a:solidFill>
                </a:endParaRPr>
              </a:p>
            </p:txBody>
          </p:sp>
          <p:sp>
            <p:nvSpPr>
              <p:cNvPr id="93" name="Rectangle 622"/>
              <p:cNvSpPr>
                <a:spLocks noChangeArrowheads="1"/>
              </p:cNvSpPr>
              <p:nvPr/>
            </p:nvSpPr>
            <p:spPr bwMode="auto">
              <a:xfrm>
                <a:off x="4429" y="2813"/>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94" name="Rectangle 623"/>
              <p:cNvSpPr>
                <a:spLocks noChangeArrowheads="1"/>
              </p:cNvSpPr>
              <p:nvPr/>
            </p:nvSpPr>
            <p:spPr bwMode="auto">
              <a:xfrm>
                <a:off x="418" y="2970"/>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connectandcreate4.spco.com</a:t>
                </a:r>
                <a:endParaRPr lang="en-US" sz="400" u="sng">
                  <a:solidFill>
                    <a:schemeClr val="tx1"/>
                  </a:solidFill>
                </a:endParaRPr>
              </a:p>
            </p:txBody>
          </p:sp>
          <p:sp>
            <p:nvSpPr>
              <p:cNvPr id="95" name="Rectangle 624"/>
              <p:cNvSpPr>
                <a:spLocks noChangeArrowheads="1"/>
              </p:cNvSpPr>
              <p:nvPr/>
            </p:nvSpPr>
            <p:spPr bwMode="auto">
              <a:xfrm>
                <a:off x="4429" y="2970"/>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96" name="Rectangle 625"/>
              <p:cNvSpPr>
                <a:spLocks noChangeArrowheads="1"/>
              </p:cNvSpPr>
              <p:nvPr/>
            </p:nvSpPr>
            <p:spPr bwMode="auto">
              <a:xfrm>
                <a:off x="418" y="3132"/>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connectandcreate5.spco.com</a:t>
                </a:r>
                <a:endParaRPr lang="en-US" sz="400" u="sng">
                  <a:solidFill>
                    <a:schemeClr val="tx1"/>
                  </a:solidFill>
                </a:endParaRPr>
              </a:p>
            </p:txBody>
          </p:sp>
          <p:sp>
            <p:nvSpPr>
              <p:cNvPr id="97" name="Rectangle 626"/>
              <p:cNvSpPr>
                <a:spLocks noChangeArrowheads="1"/>
              </p:cNvSpPr>
              <p:nvPr/>
            </p:nvSpPr>
            <p:spPr bwMode="auto">
              <a:xfrm>
                <a:off x="4429" y="3132"/>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98" name="Rectangle 627"/>
              <p:cNvSpPr>
                <a:spLocks noChangeArrowheads="1"/>
              </p:cNvSpPr>
              <p:nvPr/>
            </p:nvSpPr>
            <p:spPr bwMode="auto">
              <a:xfrm>
                <a:off x="418" y="3288"/>
                <a:ext cx="1519"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connectandcreate6.spco.com</a:t>
                </a:r>
                <a:endParaRPr lang="en-US" sz="400" u="sng">
                  <a:solidFill>
                    <a:schemeClr val="tx1"/>
                  </a:solidFill>
                </a:endParaRPr>
              </a:p>
            </p:txBody>
          </p:sp>
          <p:sp>
            <p:nvSpPr>
              <p:cNvPr id="99" name="Rectangle 628"/>
              <p:cNvSpPr>
                <a:spLocks noChangeArrowheads="1"/>
              </p:cNvSpPr>
              <p:nvPr/>
            </p:nvSpPr>
            <p:spPr bwMode="auto">
              <a:xfrm>
                <a:off x="4429" y="3288"/>
                <a:ext cx="65" cy="164"/>
              </a:xfrm>
              <a:prstGeom prst="rect">
                <a:avLst/>
              </a:prstGeom>
              <a:noFill/>
              <a:ln w="9525">
                <a:solidFill>
                  <a:schemeClr val="bg2"/>
                </a:solidFill>
                <a:miter lim="800000"/>
                <a:headEnd/>
                <a:tailEnd/>
              </a:ln>
            </p:spPr>
            <p:txBody>
              <a:bodyPr wrap="none" lIns="0" tIns="0" rIns="0" bIns="0">
                <a:spAutoFit/>
              </a:bodyPr>
              <a:lstStyle/>
              <a:p>
                <a:pPr algn="l">
                  <a:buNone/>
                </a:pPr>
                <a:r>
                  <a:rPr lang="en-US" sz="400"/>
                  <a:t>-</a:t>
                </a:r>
                <a:endParaRPr lang="en-US" sz="400" u="sng">
                  <a:solidFill>
                    <a:schemeClr val="tx1"/>
                  </a:solidFill>
                </a:endParaRPr>
              </a:p>
            </p:txBody>
          </p:sp>
          <p:sp>
            <p:nvSpPr>
              <p:cNvPr id="100" name="Line 629"/>
              <p:cNvSpPr>
                <a:spLocks noChangeShapeType="1"/>
              </p:cNvSpPr>
              <p:nvPr/>
            </p:nvSpPr>
            <p:spPr bwMode="auto">
              <a:xfrm>
                <a:off x="384" y="996"/>
                <a:ext cx="5078" cy="1"/>
              </a:xfrm>
              <a:prstGeom prst="line">
                <a:avLst/>
              </a:prstGeom>
              <a:noFill/>
              <a:ln w="0">
                <a:solidFill>
                  <a:schemeClr val="bg2"/>
                </a:solidFill>
                <a:round/>
                <a:headEnd/>
                <a:tailEnd/>
              </a:ln>
            </p:spPr>
            <p:txBody>
              <a:bodyPr/>
              <a:lstStyle/>
              <a:p>
                <a:pPr>
                  <a:buNone/>
                </a:pPr>
                <a:endParaRPr lang="en-US"/>
              </a:p>
            </p:txBody>
          </p:sp>
          <p:sp>
            <p:nvSpPr>
              <p:cNvPr id="101" name="Rectangle 630"/>
              <p:cNvSpPr>
                <a:spLocks noChangeArrowheads="1"/>
              </p:cNvSpPr>
              <p:nvPr/>
            </p:nvSpPr>
            <p:spPr bwMode="auto">
              <a:xfrm>
                <a:off x="384" y="996"/>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2" name="Line 631"/>
              <p:cNvSpPr>
                <a:spLocks noChangeShapeType="1"/>
              </p:cNvSpPr>
              <p:nvPr/>
            </p:nvSpPr>
            <p:spPr bwMode="auto">
              <a:xfrm>
                <a:off x="384" y="1160"/>
                <a:ext cx="5078" cy="1"/>
              </a:xfrm>
              <a:prstGeom prst="line">
                <a:avLst/>
              </a:prstGeom>
              <a:noFill/>
              <a:ln w="0">
                <a:solidFill>
                  <a:schemeClr val="bg2"/>
                </a:solidFill>
                <a:round/>
                <a:headEnd/>
                <a:tailEnd/>
              </a:ln>
            </p:spPr>
            <p:txBody>
              <a:bodyPr/>
              <a:lstStyle/>
              <a:p>
                <a:pPr>
                  <a:buNone/>
                </a:pPr>
                <a:endParaRPr lang="en-US"/>
              </a:p>
            </p:txBody>
          </p:sp>
          <p:sp>
            <p:nvSpPr>
              <p:cNvPr id="103" name="Rectangle 632"/>
              <p:cNvSpPr>
                <a:spLocks noChangeArrowheads="1"/>
              </p:cNvSpPr>
              <p:nvPr/>
            </p:nvSpPr>
            <p:spPr bwMode="auto">
              <a:xfrm>
                <a:off x="384" y="1160"/>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4" name="Line 633"/>
              <p:cNvSpPr>
                <a:spLocks noChangeShapeType="1"/>
              </p:cNvSpPr>
              <p:nvPr/>
            </p:nvSpPr>
            <p:spPr bwMode="auto">
              <a:xfrm>
                <a:off x="384" y="1324"/>
                <a:ext cx="5078" cy="1"/>
              </a:xfrm>
              <a:prstGeom prst="line">
                <a:avLst/>
              </a:prstGeom>
              <a:noFill/>
              <a:ln w="0">
                <a:solidFill>
                  <a:schemeClr val="bg2"/>
                </a:solidFill>
                <a:round/>
                <a:headEnd/>
                <a:tailEnd/>
              </a:ln>
            </p:spPr>
            <p:txBody>
              <a:bodyPr/>
              <a:lstStyle/>
              <a:p>
                <a:pPr>
                  <a:buNone/>
                </a:pPr>
                <a:endParaRPr lang="en-US"/>
              </a:p>
            </p:txBody>
          </p:sp>
          <p:sp>
            <p:nvSpPr>
              <p:cNvPr id="105" name="Rectangle 634"/>
              <p:cNvSpPr>
                <a:spLocks noChangeArrowheads="1"/>
              </p:cNvSpPr>
              <p:nvPr/>
            </p:nvSpPr>
            <p:spPr bwMode="auto">
              <a:xfrm>
                <a:off x="384" y="1324"/>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6" name="Line 635"/>
              <p:cNvSpPr>
                <a:spLocks noChangeShapeType="1"/>
              </p:cNvSpPr>
              <p:nvPr/>
            </p:nvSpPr>
            <p:spPr bwMode="auto">
              <a:xfrm>
                <a:off x="384" y="1488"/>
                <a:ext cx="5078" cy="1"/>
              </a:xfrm>
              <a:prstGeom prst="line">
                <a:avLst/>
              </a:prstGeom>
              <a:noFill/>
              <a:ln w="0">
                <a:solidFill>
                  <a:schemeClr val="bg2"/>
                </a:solidFill>
                <a:round/>
                <a:headEnd/>
                <a:tailEnd/>
              </a:ln>
            </p:spPr>
            <p:txBody>
              <a:bodyPr/>
              <a:lstStyle/>
              <a:p>
                <a:pPr>
                  <a:buNone/>
                </a:pPr>
                <a:endParaRPr lang="en-US"/>
              </a:p>
            </p:txBody>
          </p:sp>
          <p:sp>
            <p:nvSpPr>
              <p:cNvPr id="107" name="Rectangle 636"/>
              <p:cNvSpPr>
                <a:spLocks noChangeArrowheads="1"/>
              </p:cNvSpPr>
              <p:nvPr/>
            </p:nvSpPr>
            <p:spPr bwMode="auto">
              <a:xfrm>
                <a:off x="384" y="1488"/>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08" name="Line 637"/>
              <p:cNvSpPr>
                <a:spLocks noChangeShapeType="1"/>
              </p:cNvSpPr>
              <p:nvPr/>
            </p:nvSpPr>
            <p:spPr bwMode="auto">
              <a:xfrm>
                <a:off x="384" y="1651"/>
                <a:ext cx="5078" cy="1"/>
              </a:xfrm>
              <a:prstGeom prst="line">
                <a:avLst/>
              </a:prstGeom>
              <a:noFill/>
              <a:ln w="0">
                <a:solidFill>
                  <a:schemeClr val="bg2"/>
                </a:solidFill>
                <a:round/>
                <a:headEnd/>
                <a:tailEnd/>
              </a:ln>
            </p:spPr>
            <p:txBody>
              <a:bodyPr/>
              <a:lstStyle/>
              <a:p>
                <a:pPr>
                  <a:buNone/>
                </a:pPr>
                <a:endParaRPr lang="en-US"/>
              </a:p>
            </p:txBody>
          </p:sp>
          <p:sp>
            <p:nvSpPr>
              <p:cNvPr id="109" name="Rectangle 638"/>
              <p:cNvSpPr>
                <a:spLocks noChangeArrowheads="1"/>
              </p:cNvSpPr>
              <p:nvPr/>
            </p:nvSpPr>
            <p:spPr bwMode="auto">
              <a:xfrm>
                <a:off x="384" y="1651"/>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0" name="Line 639"/>
              <p:cNvSpPr>
                <a:spLocks noChangeShapeType="1"/>
              </p:cNvSpPr>
              <p:nvPr/>
            </p:nvSpPr>
            <p:spPr bwMode="auto">
              <a:xfrm>
                <a:off x="384" y="1815"/>
                <a:ext cx="5078" cy="1"/>
              </a:xfrm>
              <a:prstGeom prst="line">
                <a:avLst/>
              </a:prstGeom>
              <a:noFill/>
              <a:ln w="0">
                <a:solidFill>
                  <a:schemeClr val="bg2"/>
                </a:solidFill>
                <a:round/>
                <a:headEnd/>
                <a:tailEnd/>
              </a:ln>
            </p:spPr>
            <p:txBody>
              <a:bodyPr/>
              <a:lstStyle/>
              <a:p>
                <a:pPr>
                  <a:buNone/>
                </a:pPr>
                <a:endParaRPr lang="en-US"/>
              </a:p>
            </p:txBody>
          </p:sp>
          <p:sp>
            <p:nvSpPr>
              <p:cNvPr id="111" name="Rectangle 640"/>
              <p:cNvSpPr>
                <a:spLocks noChangeArrowheads="1"/>
              </p:cNvSpPr>
              <p:nvPr/>
            </p:nvSpPr>
            <p:spPr bwMode="auto">
              <a:xfrm>
                <a:off x="384" y="1815"/>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2" name="Line 641"/>
              <p:cNvSpPr>
                <a:spLocks noChangeShapeType="1"/>
              </p:cNvSpPr>
              <p:nvPr/>
            </p:nvSpPr>
            <p:spPr bwMode="auto">
              <a:xfrm>
                <a:off x="384" y="1979"/>
                <a:ext cx="5078" cy="1"/>
              </a:xfrm>
              <a:prstGeom prst="line">
                <a:avLst/>
              </a:prstGeom>
              <a:noFill/>
              <a:ln w="0">
                <a:solidFill>
                  <a:schemeClr val="bg2"/>
                </a:solidFill>
                <a:round/>
                <a:headEnd/>
                <a:tailEnd/>
              </a:ln>
            </p:spPr>
            <p:txBody>
              <a:bodyPr/>
              <a:lstStyle/>
              <a:p>
                <a:pPr>
                  <a:buNone/>
                </a:pPr>
                <a:endParaRPr lang="en-US"/>
              </a:p>
            </p:txBody>
          </p:sp>
          <p:sp>
            <p:nvSpPr>
              <p:cNvPr id="113" name="Rectangle 642"/>
              <p:cNvSpPr>
                <a:spLocks noChangeArrowheads="1"/>
              </p:cNvSpPr>
              <p:nvPr/>
            </p:nvSpPr>
            <p:spPr bwMode="auto">
              <a:xfrm>
                <a:off x="384" y="1979"/>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4" name="Line 643"/>
              <p:cNvSpPr>
                <a:spLocks noChangeShapeType="1"/>
              </p:cNvSpPr>
              <p:nvPr/>
            </p:nvSpPr>
            <p:spPr bwMode="auto">
              <a:xfrm>
                <a:off x="384" y="2143"/>
                <a:ext cx="5078" cy="1"/>
              </a:xfrm>
              <a:prstGeom prst="line">
                <a:avLst/>
              </a:prstGeom>
              <a:noFill/>
              <a:ln w="0">
                <a:solidFill>
                  <a:schemeClr val="bg2"/>
                </a:solidFill>
                <a:round/>
                <a:headEnd/>
                <a:tailEnd/>
              </a:ln>
            </p:spPr>
            <p:txBody>
              <a:bodyPr/>
              <a:lstStyle/>
              <a:p>
                <a:pPr>
                  <a:buNone/>
                </a:pPr>
                <a:endParaRPr lang="en-US"/>
              </a:p>
            </p:txBody>
          </p:sp>
          <p:sp>
            <p:nvSpPr>
              <p:cNvPr id="115" name="Rectangle 644"/>
              <p:cNvSpPr>
                <a:spLocks noChangeArrowheads="1"/>
              </p:cNvSpPr>
              <p:nvPr/>
            </p:nvSpPr>
            <p:spPr bwMode="auto">
              <a:xfrm>
                <a:off x="384" y="2143"/>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6" name="Line 645"/>
              <p:cNvSpPr>
                <a:spLocks noChangeShapeType="1"/>
              </p:cNvSpPr>
              <p:nvPr/>
            </p:nvSpPr>
            <p:spPr bwMode="auto">
              <a:xfrm>
                <a:off x="384" y="2307"/>
                <a:ext cx="5078" cy="1"/>
              </a:xfrm>
              <a:prstGeom prst="line">
                <a:avLst/>
              </a:prstGeom>
              <a:noFill/>
              <a:ln w="0">
                <a:solidFill>
                  <a:schemeClr val="bg2"/>
                </a:solidFill>
                <a:round/>
                <a:headEnd/>
                <a:tailEnd/>
              </a:ln>
            </p:spPr>
            <p:txBody>
              <a:bodyPr/>
              <a:lstStyle/>
              <a:p>
                <a:pPr>
                  <a:buNone/>
                </a:pPr>
                <a:endParaRPr lang="en-US"/>
              </a:p>
            </p:txBody>
          </p:sp>
          <p:sp>
            <p:nvSpPr>
              <p:cNvPr id="117" name="Rectangle 646"/>
              <p:cNvSpPr>
                <a:spLocks noChangeArrowheads="1"/>
              </p:cNvSpPr>
              <p:nvPr/>
            </p:nvSpPr>
            <p:spPr bwMode="auto">
              <a:xfrm>
                <a:off x="384" y="2307"/>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18" name="Line 647"/>
              <p:cNvSpPr>
                <a:spLocks noChangeShapeType="1"/>
              </p:cNvSpPr>
              <p:nvPr/>
            </p:nvSpPr>
            <p:spPr bwMode="auto">
              <a:xfrm>
                <a:off x="384" y="2470"/>
                <a:ext cx="5078" cy="1"/>
              </a:xfrm>
              <a:prstGeom prst="line">
                <a:avLst/>
              </a:prstGeom>
              <a:noFill/>
              <a:ln w="0">
                <a:solidFill>
                  <a:schemeClr val="bg2"/>
                </a:solidFill>
                <a:round/>
                <a:headEnd/>
                <a:tailEnd/>
              </a:ln>
            </p:spPr>
            <p:txBody>
              <a:bodyPr/>
              <a:lstStyle/>
              <a:p>
                <a:pPr>
                  <a:buNone/>
                </a:pPr>
                <a:endParaRPr lang="en-US"/>
              </a:p>
            </p:txBody>
          </p:sp>
          <p:sp>
            <p:nvSpPr>
              <p:cNvPr id="119" name="Rectangle 648"/>
              <p:cNvSpPr>
                <a:spLocks noChangeArrowheads="1"/>
              </p:cNvSpPr>
              <p:nvPr/>
            </p:nvSpPr>
            <p:spPr bwMode="auto">
              <a:xfrm>
                <a:off x="384" y="2470"/>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0" name="Line 649"/>
              <p:cNvSpPr>
                <a:spLocks noChangeShapeType="1"/>
              </p:cNvSpPr>
              <p:nvPr/>
            </p:nvSpPr>
            <p:spPr bwMode="auto">
              <a:xfrm>
                <a:off x="384" y="2634"/>
                <a:ext cx="5078" cy="1"/>
              </a:xfrm>
              <a:prstGeom prst="line">
                <a:avLst/>
              </a:prstGeom>
              <a:noFill/>
              <a:ln w="0">
                <a:solidFill>
                  <a:schemeClr val="bg2"/>
                </a:solidFill>
                <a:round/>
                <a:headEnd/>
                <a:tailEnd/>
              </a:ln>
            </p:spPr>
            <p:txBody>
              <a:bodyPr/>
              <a:lstStyle/>
              <a:p>
                <a:pPr>
                  <a:buNone/>
                </a:pPr>
                <a:endParaRPr lang="en-US"/>
              </a:p>
            </p:txBody>
          </p:sp>
          <p:sp>
            <p:nvSpPr>
              <p:cNvPr id="121" name="Rectangle 650"/>
              <p:cNvSpPr>
                <a:spLocks noChangeArrowheads="1"/>
              </p:cNvSpPr>
              <p:nvPr/>
            </p:nvSpPr>
            <p:spPr bwMode="auto">
              <a:xfrm>
                <a:off x="384" y="2634"/>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2" name="Line 651"/>
              <p:cNvSpPr>
                <a:spLocks noChangeShapeType="1"/>
              </p:cNvSpPr>
              <p:nvPr/>
            </p:nvSpPr>
            <p:spPr bwMode="auto">
              <a:xfrm>
                <a:off x="384" y="2798"/>
                <a:ext cx="5078" cy="1"/>
              </a:xfrm>
              <a:prstGeom prst="line">
                <a:avLst/>
              </a:prstGeom>
              <a:noFill/>
              <a:ln w="0">
                <a:solidFill>
                  <a:schemeClr val="bg2"/>
                </a:solidFill>
                <a:round/>
                <a:headEnd/>
                <a:tailEnd/>
              </a:ln>
            </p:spPr>
            <p:txBody>
              <a:bodyPr/>
              <a:lstStyle/>
              <a:p>
                <a:pPr>
                  <a:buNone/>
                </a:pPr>
                <a:endParaRPr lang="en-US"/>
              </a:p>
            </p:txBody>
          </p:sp>
          <p:sp>
            <p:nvSpPr>
              <p:cNvPr id="123" name="Rectangle 652"/>
              <p:cNvSpPr>
                <a:spLocks noChangeArrowheads="1"/>
              </p:cNvSpPr>
              <p:nvPr/>
            </p:nvSpPr>
            <p:spPr bwMode="auto">
              <a:xfrm>
                <a:off x="384" y="2798"/>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4" name="Line 653"/>
              <p:cNvSpPr>
                <a:spLocks noChangeShapeType="1"/>
              </p:cNvSpPr>
              <p:nvPr/>
            </p:nvSpPr>
            <p:spPr bwMode="auto">
              <a:xfrm>
                <a:off x="384" y="2962"/>
                <a:ext cx="5078" cy="1"/>
              </a:xfrm>
              <a:prstGeom prst="line">
                <a:avLst/>
              </a:prstGeom>
              <a:noFill/>
              <a:ln w="0">
                <a:solidFill>
                  <a:schemeClr val="bg2"/>
                </a:solidFill>
                <a:round/>
                <a:headEnd/>
                <a:tailEnd/>
              </a:ln>
            </p:spPr>
            <p:txBody>
              <a:bodyPr/>
              <a:lstStyle/>
              <a:p>
                <a:pPr>
                  <a:buNone/>
                </a:pPr>
                <a:endParaRPr lang="en-US"/>
              </a:p>
            </p:txBody>
          </p:sp>
          <p:sp>
            <p:nvSpPr>
              <p:cNvPr id="125" name="Rectangle 654"/>
              <p:cNvSpPr>
                <a:spLocks noChangeArrowheads="1"/>
              </p:cNvSpPr>
              <p:nvPr/>
            </p:nvSpPr>
            <p:spPr bwMode="auto">
              <a:xfrm>
                <a:off x="384" y="2962"/>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6" name="Line 655"/>
              <p:cNvSpPr>
                <a:spLocks noChangeShapeType="1"/>
              </p:cNvSpPr>
              <p:nvPr/>
            </p:nvSpPr>
            <p:spPr bwMode="auto">
              <a:xfrm>
                <a:off x="384" y="3126"/>
                <a:ext cx="5078" cy="1"/>
              </a:xfrm>
              <a:prstGeom prst="line">
                <a:avLst/>
              </a:prstGeom>
              <a:noFill/>
              <a:ln w="0">
                <a:solidFill>
                  <a:schemeClr val="bg2"/>
                </a:solidFill>
                <a:round/>
                <a:headEnd/>
                <a:tailEnd/>
              </a:ln>
            </p:spPr>
            <p:txBody>
              <a:bodyPr/>
              <a:lstStyle/>
              <a:p>
                <a:pPr>
                  <a:buNone/>
                </a:pPr>
                <a:endParaRPr lang="en-US"/>
              </a:p>
            </p:txBody>
          </p:sp>
          <p:sp>
            <p:nvSpPr>
              <p:cNvPr id="127" name="Rectangle 656"/>
              <p:cNvSpPr>
                <a:spLocks noChangeArrowheads="1"/>
              </p:cNvSpPr>
              <p:nvPr/>
            </p:nvSpPr>
            <p:spPr bwMode="auto">
              <a:xfrm>
                <a:off x="384" y="3126"/>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28" name="Line 657"/>
              <p:cNvSpPr>
                <a:spLocks noChangeShapeType="1"/>
              </p:cNvSpPr>
              <p:nvPr/>
            </p:nvSpPr>
            <p:spPr bwMode="auto">
              <a:xfrm>
                <a:off x="384" y="3290"/>
                <a:ext cx="5078" cy="1"/>
              </a:xfrm>
              <a:prstGeom prst="line">
                <a:avLst/>
              </a:prstGeom>
              <a:noFill/>
              <a:ln w="0">
                <a:solidFill>
                  <a:schemeClr val="bg2"/>
                </a:solidFill>
                <a:round/>
                <a:headEnd/>
                <a:tailEnd/>
              </a:ln>
            </p:spPr>
            <p:txBody>
              <a:bodyPr/>
              <a:lstStyle/>
              <a:p>
                <a:pPr>
                  <a:buNone/>
                </a:pPr>
                <a:endParaRPr lang="en-US"/>
              </a:p>
            </p:txBody>
          </p:sp>
          <p:sp>
            <p:nvSpPr>
              <p:cNvPr id="129" name="Rectangle 658"/>
              <p:cNvSpPr>
                <a:spLocks noChangeArrowheads="1"/>
              </p:cNvSpPr>
              <p:nvPr/>
            </p:nvSpPr>
            <p:spPr bwMode="auto">
              <a:xfrm>
                <a:off x="384" y="3290"/>
                <a:ext cx="5078" cy="9"/>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0" name="Line 659"/>
              <p:cNvSpPr>
                <a:spLocks noChangeShapeType="1"/>
              </p:cNvSpPr>
              <p:nvPr/>
            </p:nvSpPr>
            <p:spPr bwMode="auto">
              <a:xfrm>
                <a:off x="384" y="3453"/>
                <a:ext cx="5078" cy="1"/>
              </a:xfrm>
              <a:prstGeom prst="line">
                <a:avLst/>
              </a:prstGeom>
              <a:noFill/>
              <a:ln w="0">
                <a:solidFill>
                  <a:schemeClr val="bg2"/>
                </a:solidFill>
                <a:round/>
                <a:headEnd/>
                <a:tailEnd/>
              </a:ln>
            </p:spPr>
            <p:txBody>
              <a:bodyPr/>
              <a:lstStyle/>
              <a:p>
                <a:pPr>
                  <a:buNone/>
                </a:pPr>
                <a:endParaRPr lang="en-US"/>
              </a:p>
            </p:txBody>
          </p:sp>
          <p:sp>
            <p:nvSpPr>
              <p:cNvPr id="131" name="Rectangle 660"/>
              <p:cNvSpPr>
                <a:spLocks noChangeArrowheads="1"/>
              </p:cNvSpPr>
              <p:nvPr/>
            </p:nvSpPr>
            <p:spPr bwMode="auto">
              <a:xfrm>
                <a:off x="384" y="3453"/>
                <a:ext cx="5078" cy="10"/>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2" name="Line 661"/>
              <p:cNvSpPr>
                <a:spLocks noChangeShapeType="1"/>
              </p:cNvSpPr>
              <p:nvPr/>
            </p:nvSpPr>
            <p:spPr bwMode="auto">
              <a:xfrm>
                <a:off x="384" y="996"/>
                <a:ext cx="1" cy="2467"/>
              </a:xfrm>
              <a:prstGeom prst="line">
                <a:avLst/>
              </a:prstGeom>
              <a:noFill/>
              <a:ln w="0">
                <a:solidFill>
                  <a:schemeClr val="bg2"/>
                </a:solidFill>
                <a:round/>
                <a:headEnd/>
                <a:tailEnd/>
              </a:ln>
            </p:spPr>
            <p:txBody>
              <a:bodyPr/>
              <a:lstStyle/>
              <a:p>
                <a:pPr>
                  <a:buNone/>
                </a:pPr>
                <a:endParaRPr lang="en-US"/>
              </a:p>
            </p:txBody>
          </p:sp>
          <p:sp>
            <p:nvSpPr>
              <p:cNvPr id="133" name="Rectangle 662"/>
              <p:cNvSpPr>
                <a:spLocks noChangeArrowheads="1"/>
              </p:cNvSpPr>
              <p:nvPr/>
            </p:nvSpPr>
            <p:spPr bwMode="auto">
              <a:xfrm>
                <a:off x="384" y="996"/>
                <a:ext cx="10" cy="2467"/>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4" name="Line 663"/>
              <p:cNvSpPr>
                <a:spLocks noChangeShapeType="1"/>
              </p:cNvSpPr>
              <p:nvPr/>
            </p:nvSpPr>
            <p:spPr bwMode="auto">
              <a:xfrm>
                <a:off x="3313" y="996"/>
                <a:ext cx="1" cy="2467"/>
              </a:xfrm>
              <a:prstGeom prst="line">
                <a:avLst/>
              </a:prstGeom>
              <a:noFill/>
              <a:ln w="0">
                <a:solidFill>
                  <a:schemeClr val="bg2"/>
                </a:solidFill>
                <a:round/>
                <a:headEnd/>
                <a:tailEnd/>
              </a:ln>
            </p:spPr>
            <p:txBody>
              <a:bodyPr/>
              <a:lstStyle/>
              <a:p>
                <a:pPr>
                  <a:buNone/>
                </a:pPr>
                <a:endParaRPr lang="en-US"/>
              </a:p>
            </p:txBody>
          </p:sp>
          <p:sp>
            <p:nvSpPr>
              <p:cNvPr id="135" name="Rectangle 664"/>
              <p:cNvSpPr>
                <a:spLocks noChangeArrowheads="1"/>
              </p:cNvSpPr>
              <p:nvPr/>
            </p:nvSpPr>
            <p:spPr bwMode="auto">
              <a:xfrm>
                <a:off x="3313" y="996"/>
                <a:ext cx="10" cy="2467"/>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6" name="Line 665"/>
              <p:cNvSpPr>
                <a:spLocks noChangeShapeType="1"/>
              </p:cNvSpPr>
              <p:nvPr/>
            </p:nvSpPr>
            <p:spPr bwMode="auto">
              <a:xfrm>
                <a:off x="4393" y="996"/>
                <a:ext cx="1" cy="2467"/>
              </a:xfrm>
              <a:prstGeom prst="line">
                <a:avLst/>
              </a:prstGeom>
              <a:noFill/>
              <a:ln w="0">
                <a:solidFill>
                  <a:schemeClr val="bg2"/>
                </a:solidFill>
                <a:round/>
                <a:headEnd/>
                <a:tailEnd/>
              </a:ln>
            </p:spPr>
            <p:txBody>
              <a:bodyPr/>
              <a:lstStyle/>
              <a:p>
                <a:pPr>
                  <a:buNone/>
                </a:pPr>
                <a:endParaRPr lang="en-US"/>
              </a:p>
            </p:txBody>
          </p:sp>
          <p:sp>
            <p:nvSpPr>
              <p:cNvPr id="137" name="Rectangle 666"/>
              <p:cNvSpPr>
                <a:spLocks noChangeArrowheads="1"/>
              </p:cNvSpPr>
              <p:nvPr/>
            </p:nvSpPr>
            <p:spPr bwMode="auto">
              <a:xfrm>
                <a:off x="4393" y="996"/>
                <a:ext cx="9" cy="2467"/>
              </a:xfrm>
              <a:prstGeom prst="rect">
                <a:avLst/>
              </a:prstGeom>
              <a:solidFill>
                <a:srgbClr val="C0C0C0"/>
              </a:solidFill>
              <a:ln w="9525">
                <a:solidFill>
                  <a:schemeClr val="bg2"/>
                </a:solidFill>
                <a:miter lim="800000"/>
                <a:headEnd/>
                <a:tailEnd/>
              </a:ln>
            </p:spPr>
            <p:txBody>
              <a:bodyPr/>
              <a:lstStyle/>
              <a:p>
                <a:pPr>
                  <a:buNone/>
                </a:pPr>
                <a:endParaRPr lang="en-US"/>
              </a:p>
            </p:txBody>
          </p:sp>
          <p:sp>
            <p:nvSpPr>
              <p:cNvPr id="138" name="Line 667"/>
              <p:cNvSpPr>
                <a:spLocks noChangeShapeType="1"/>
              </p:cNvSpPr>
              <p:nvPr/>
            </p:nvSpPr>
            <p:spPr bwMode="auto">
              <a:xfrm>
                <a:off x="5462" y="996"/>
                <a:ext cx="1" cy="2467"/>
              </a:xfrm>
              <a:prstGeom prst="line">
                <a:avLst/>
              </a:prstGeom>
              <a:noFill/>
              <a:ln w="0">
                <a:solidFill>
                  <a:schemeClr val="bg2"/>
                </a:solidFill>
                <a:round/>
                <a:headEnd/>
                <a:tailEnd/>
              </a:ln>
            </p:spPr>
            <p:txBody>
              <a:bodyPr/>
              <a:lstStyle/>
              <a:p>
                <a:pPr>
                  <a:buNone/>
                </a:pPr>
                <a:endParaRPr lang="en-US"/>
              </a:p>
            </p:txBody>
          </p:sp>
          <p:sp>
            <p:nvSpPr>
              <p:cNvPr id="139" name="Rectangle 668"/>
              <p:cNvSpPr>
                <a:spLocks noChangeArrowheads="1"/>
              </p:cNvSpPr>
              <p:nvPr/>
            </p:nvSpPr>
            <p:spPr bwMode="auto">
              <a:xfrm>
                <a:off x="5462" y="996"/>
                <a:ext cx="10" cy="2467"/>
              </a:xfrm>
              <a:prstGeom prst="rect">
                <a:avLst/>
              </a:prstGeom>
              <a:solidFill>
                <a:srgbClr val="C0C0C0"/>
              </a:solidFill>
              <a:ln w="9525">
                <a:solidFill>
                  <a:schemeClr val="bg2"/>
                </a:solidFill>
                <a:miter lim="800000"/>
                <a:headEnd/>
                <a:tailEnd/>
              </a:ln>
            </p:spPr>
            <p:txBody>
              <a:bodyPr/>
              <a:lstStyle/>
              <a:p>
                <a:pPr>
                  <a:buNone/>
                </a:pPr>
                <a:endParaRPr lang="en-US"/>
              </a:p>
            </p:txBody>
          </p:sp>
        </p:grpSp>
        <p:sp>
          <p:nvSpPr>
            <p:cNvPr id="27" name="Oval 670"/>
            <p:cNvSpPr>
              <a:spLocks noChangeArrowheads="1"/>
            </p:cNvSpPr>
            <p:nvPr/>
          </p:nvSpPr>
          <p:spPr bwMode="auto">
            <a:xfrm>
              <a:off x="254000" y="7315200"/>
              <a:ext cx="264161" cy="277707"/>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dirty="0">
                  <a:solidFill>
                    <a:srgbClr val="FF0033"/>
                  </a:solidFill>
                  <a:latin typeface="Frutiger 55 Roman" pitchFamily="34" charset="0"/>
                </a:rPr>
                <a:t>6</a:t>
              </a:r>
            </a:p>
          </p:txBody>
        </p:sp>
        <p:sp>
          <p:nvSpPr>
            <p:cNvPr id="28" name="Rectangle 671"/>
            <p:cNvSpPr>
              <a:spLocks noChangeArrowheads="1"/>
            </p:cNvSpPr>
            <p:nvPr/>
          </p:nvSpPr>
          <p:spPr bwMode="auto">
            <a:xfrm>
              <a:off x="2357118" y="7657254"/>
              <a:ext cx="1087258" cy="307777"/>
            </a:xfrm>
            <a:prstGeom prst="rect">
              <a:avLst/>
            </a:prstGeom>
            <a:noFill/>
            <a:ln w="12700">
              <a:noFill/>
              <a:miter lim="800000"/>
              <a:headEnd type="none" w="sm" len="sm"/>
              <a:tailEnd type="none" w="sm" len="sm"/>
            </a:ln>
            <a:effectLst/>
          </p:spPr>
          <p:txBody>
            <a:bodyPr wrap="none">
              <a:spAutoFit/>
            </a:bodyPr>
            <a:lstStyle/>
            <a:p>
              <a:pPr algn="l">
                <a:buNone/>
              </a:pPr>
              <a:r>
                <a:rPr lang="en-US" sz="1400" u="sng">
                  <a:solidFill>
                    <a:schemeClr val="tx1"/>
                  </a:solidFill>
                  <a:latin typeface="Times New Roman" pitchFamily="18" charset="0"/>
                </a:rPr>
                <a:t>DNS Names</a:t>
              </a:r>
              <a:endParaRPr lang="en-US" sz="1400">
                <a:solidFill>
                  <a:schemeClr val="tx1"/>
                </a:solidFill>
                <a:latin typeface="Times New Roman" pitchFamily="18" charset="0"/>
              </a:endParaRPr>
            </a:p>
          </p:txBody>
        </p:sp>
        <p:grpSp>
          <p:nvGrpSpPr>
            <p:cNvPr id="29" name="Group 672"/>
            <p:cNvGrpSpPr>
              <a:grpSpLocks noChangeAspect="1"/>
            </p:cNvGrpSpPr>
            <p:nvPr/>
          </p:nvGrpSpPr>
          <p:grpSpPr bwMode="auto">
            <a:xfrm>
              <a:off x="5093546" y="7962054"/>
              <a:ext cx="948267" cy="451556"/>
              <a:chOff x="2005" y="2640"/>
              <a:chExt cx="299" cy="206"/>
            </a:xfrm>
          </p:grpSpPr>
          <p:sp>
            <p:nvSpPr>
              <p:cNvPr id="66" name="AutoShape 673"/>
              <p:cNvSpPr>
                <a:spLocks noChangeAspect="1" noChangeArrowheads="1"/>
              </p:cNvSpPr>
              <p:nvPr/>
            </p:nvSpPr>
            <p:spPr bwMode="auto">
              <a:xfrm flipH="1">
                <a:off x="2016" y="2654"/>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67" name="AutoShape 674"/>
              <p:cNvSpPr>
                <a:spLocks noChangeAspect="1" noChangeArrowheads="1"/>
              </p:cNvSpPr>
              <p:nvPr/>
            </p:nvSpPr>
            <p:spPr bwMode="auto">
              <a:xfrm flipH="1">
                <a:off x="2005" y="2640"/>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grpSp>
          <p:nvGrpSpPr>
            <p:cNvPr id="30" name="Group 675"/>
            <p:cNvGrpSpPr>
              <a:grpSpLocks noChangeAspect="1"/>
            </p:cNvGrpSpPr>
            <p:nvPr/>
          </p:nvGrpSpPr>
          <p:grpSpPr bwMode="auto">
            <a:xfrm rot="10800000">
              <a:off x="1300480" y="6228080"/>
              <a:ext cx="444783" cy="634436"/>
              <a:chOff x="3732" y="1981"/>
              <a:chExt cx="203" cy="289"/>
            </a:xfrm>
          </p:grpSpPr>
          <p:sp>
            <p:nvSpPr>
              <p:cNvPr id="64" name="AutoShape 676"/>
              <p:cNvSpPr>
                <a:spLocks noChangeAspect="1" noChangeArrowheads="1"/>
              </p:cNvSpPr>
              <p:nvPr/>
            </p:nvSpPr>
            <p:spPr bwMode="auto">
              <a:xfrm rot="5400000">
                <a:off x="3695" y="2029"/>
                <a:ext cx="288" cy="192"/>
              </a:xfrm>
              <a:prstGeom prst="notchedRightArrow">
                <a:avLst>
                  <a:gd name="adj1" fmla="val 50000"/>
                  <a:gd name="adj2" fmla="val 37500"/>
                </a:avLst>
              </a:prstGeom>
              <a:solidFill>
                <a:srgbClr val="000080"/>
              </a:solidFill>
              <a:ln w="12700">
                <a:solidFill>
                  <a:schemeClr val="tx1"/>
                </a:solidFill>
                <a:miter lim="800000"/>
                <a:headEnd/>
                <a:tailEnd/>
              </a:ln>
              <a:effectLst/>
            </p:spPr>
            <p:txBody>
              <a:bodyPr wrap="none" anchor="ctr"/>
              <a:lstStyle/>
              <a:p>
                <a:pPr>
                  <a:buNone/>
                </a:pPr>
                <a:endParaRPr lang="en-US"/>
              </a:p>
            </p:txBody>
          </p:sp>
          <p:sp>
            <p:nvSpPr>
              <p:cNvPr id="65" name="AutoShape 677"/>
              <p:cNvSpPr>
                <a:spLocks noChangeAspect="1" noChangeArrowheads="1"/>
              </p:cNvSpPr>
              <p:nvPr/>
            </p:nvSpPr>
            <p:spPr bwMode="auto">
              <a:xfrm rot="5400000">
                <a:off x="3684" y="2030"/>
                <a:ext cx="288" cy="192"/>
              </a:xfrm>
              <a:prstGeom prst="notchedRightArrow">
                <a:avLst>
                  <a:gd name="adj1" fmla="val 50000"/>
                  <a:gd name="adj2" fmla="val 37500"/>
                </a:avLst>
              </a:prstGeom>
              <a:gradFill rotWithShape="0">
                <a:gsLst>
                  <a:gs pos="0">
                    <a:srgbClr val="FFCC00"/>
                  </a:gs>
                  <a:gs pos="50000">
                    <a:schemeClr val="bg1"/>
                  </a:gs>
                  <a:gs pos="100000">
                    <a:srgbClr val="FFCC00"/>
                  </a:gs>
                </a:gsLst>
                <a:lin ang="2700000" scaled="1"/>
              </a:gradFill>
              <a:ln w="12700">
                <a:solidFill>
                  <a:schemeClr val="tx1"/>
                </a:solidFill>
                <a:miter lim="800000"/>
                <a:headEnd/>
                <a:tailEnd/>
              </a:ln>
              <a:effectLst/>
            </p:spPr>
            <p:txBody>
              <a:bodyPr wrap="none" anchor="ctr"/>
              <a:lstStyle/>
              <a:p>
                <a:pPr>
                  <a:buNone/>
                </a:pPr>
                <a:endParaRPr lang="en-US"/>
              </a:p>
            </p:txBody>
          </p:sp>
        </p:grpSp>
        <p:grpSp>
          <p:nvGrpSpPr>
            <p:cNvPr id="31" name="Group 678"/>
            <p:cNvGrpSpPr>
              <a:grpSpLocks/>
            </p:cNvGrpSpPr>
            <p:nvPr/>
          </p:nvGrpSpPr>
          <p:grpSpPr bwMode="auto">
            <a:xfrm>
              <a:off x="2185529" y="4810200"/>
              <a:ext cx="4373316" cy="2826739"/>
              <a:chOff x="1434" y="1967"/>
              <a:chExt cx="1937" cy="1252"/>
            </a:xfrm>
          </p:grpSpPr>
          <p:sp>
            <p:nvSpPr>
              <p:cNvPr id="40" name="Oval 679"/>
              <p:cNvSpPr>
                <a:spLocks noChangeArrowheads="1"/>
              </p:cNvSpPr>
              <p:nvPr/>
            </p:nvSpPr>
            <p:spPr bwMode="auto">
              <a:xfrm>
                <a:off x="1611" y="2192"/>
                <a:ext cx="1530" cy="1027"/>
              </a:xfrm>
              <a:prstGeom prst="ellipse">
                <a:avLst/>
              </a:prstGeom>
              <a:gradFill rotWithShape="0">
                <a:gsLst>
                  <a:gs pos="0">
                    <a:srgbClr val="66CCFF"/>
                  </a:gs>
                  <a:gs pos="100000">
                    <a:srgbClr val="66CCFF">
                      <a:gamma/>
                      <a:shade val="49412"/>
                      <a:invGamma/>
                    </a:srgbClr>
                  </a:gs>
                </a:gsLst>
                <a:path path="shape">
                  <a:fillToRect l="50000" t="50000" r="50000" b="50000"/>
                </a:path>
              </a:gradFill>
              <a:ln w="12700">
                <a:noFill/>
                <a:round/>
                <a:headEnd type="none" w="sm" len="sm"/>
                <a:tailEnd type="none" w="sm" len="sm"/>
              </a:ln>
              <a:effectLst/>
            </p:spPr>
            <p:txBody>
              <a:bodyPr wrap="none" anchor="ctr"/>
              <a:lstStyle/>
              <a:p>
                <a:pPr>
                  <a:buNone/>
                </a:pPr>
                <a:endParaRPr lang="en-US"/>
              </a:p>
            </p:txBody>
          </p:sp>
          <p:grpSp>
            <p:nvGrpSpPr>
              <p:cNvPr id="41" name="Group 680"/>
              <p:cNvGrpSpPr>
                <a:grpSpLocks/>
              </p:cNvGrpSpPr>
              <p:nvPr/>
            </p:nvGrpSpPr>
            <p:grpSpPr bwMode="auto">
              <a:xfrm>
                <a:off x="1434" y="2443"/>
                <a:ext cx="367" cy="372"/>
                <a:chOff x="1907" y="1245"/>
                <a:chExt cx="492" cy="432"/>
              </a:xfrm>
            </p:grpSpPr>
            <p:sp>
              <p:nvSpPr>
                <p:cNvPr id="62" name="Oval 681"/>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1</a:t>
                  </a:r>
                </a:p>
              </p:txBody>
            </p:sp>
            <p:sp>
              <p:nvSpPr>
                <p:cNvPr id="63" name="AutoShape 682"/>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100">
                      <a:solidFill>
                        <a:srgbClr val="FFFF00"/>
                      </a:solidFill>
                    </a:rPr>
                    <a:t>Public</a:t>
                  </a:r>
                </a:p>
                <a:p>
                  <a:pPr>
                    <a:buNone/>
                  </a:pPr>
                  <a:r>
                    <a:rPr lang="en-US" sz="1100">
                      <a:solidFill>
                        <a:srgbClr val="FFFF00"/>
                      </a:solidFill>
                    </a:rPr>
                    <a:t>Information</a:t>
                  </a:r>
                </a:p>
                <a:p>
                  <a:pPr>
                    <a:buNone/>
                  </a:pPr>
                  <a:r>
                    <a:rPr lang="en-US" sz="1100">
                      <a:solidFill>
                        <a:srgbClr val="FFFF00"/>
                      </a:solidFill>
                    </a:rPr>
                    <a:t>Sources</a:t>
                  </a:r>
                </a:p>
              </p:txBody>
            </p:sp>
          </p:grpSp>
          <p:grpSp>
            <p:nvGrpSpPr>
              <p:cNvPr id="42" name="Group 683"/>
              <p:cNvGrpSpPr>
                <a:grpSpLocks/>
              </p:cNvGrpSpPr>
              <p:nvPr/>
            </p:nvGrpSpPr>
            <p:grpSpPr bwMode="auto">
              <a:xfrm>
                <a:off x="2478" y="2782"/>
                <a:ext cx="315" cy="360"/>
                <a:chOff x="2929" y="1733"/>
                <a:chExt cx="425" cy="418"/>
              </a:xfrm>
            </p:grpSpPr>
            <p:sp>
              <p:nvSpPr>
                <p:cNvPr id="60" name="AutoShape 684"/>
                <p:cNvSpPr>
                  <a:spLocks noChangeArrowheads="1"/>
                </p:cNvSpPr>
                <p:nvPr/>
              </p:nvSpPr>
              <p:spPr bwMode="auto">
                <a:xfrm>
                  <a:off x="2929" y="1864"/>
                  <a:ext cx="425"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Recursion</a:t>
                  </a:r>
                </a:p>
              </p:txBody>
            </p:sp>
            <p:sp>
              <p:nvSpPr>
                <p:cNvPr id="61" name="Oval 685"/>
                <p:cNvSpPr>
                  <a:spLocks noChangeArrowheads="1"/>
                </p:cNvSpPr>
                <p:nvPr/>
              </p:nvSpPr>
              <p:spPr bwMode="auto">
                <a:xfrm>
                  <a:off x="3082" y="1733"/>
                  <a:ext cx="116"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6</a:t>
                  </a:r>
                </a:p>
              </p:txBody>
            </p:sp>
          </p:grpSp>
          <p:sp>
            <p:nvSpPr>
              <p:cNvPr id="43" name="AutoShape 686"/>
              <p:cNvSpPr>
                <a:spLocks noChangeArrowheads="1"/>
              </p:cNvSpPr>
              <p:nvPr/>
            </p:nvSpPr>
            <p:spPr bwMode="auto">
              <a:xfrm>
                <a:off x="1748" y="2385"/>
                <a:ext cx="190" cy="16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44" name="AutoShape 687"/>
              <p:cNvSpPr>
                <a:spLocks noChangeArrowheads="1"/>
              </p:cNvSpPr>
              <p:nvPr/>
            </p:nvSpPr>
            <p:spPr bwMode="auto">
              <a:xfrm rot="5400000">
                <a:off x="2847" y="2397"/>
                <a:ext cx="184" cy="17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45" name="Group 688"/>
              <p:cNvGrpSpPr>
                <a:grpSpLocks/>
              </p:cNvGrpSpPr>
              <p:nvPr/>
            </p:nvGrpSpPr>
            <p:grpSpPr bwMode="auto">
              <a:xfrm>
                <a:off x="1957" y="1967"/>
                <a:ext cx="958" cy="640"/>
                <a:chOff x="2572" y="548"/>
                <a:chExt cx="1291" cy="744"/>
              </a:xfrm>
            </p:grpSpPr>
            <p:sp>
              <p:nvSpPr>
                <p:cNvPr id="54" name="AutoShape 689"/>
                <p:cNvSpPr>
                  <a:spLocks noChangeArrowheads="1"/>
                </p:cNvSpPr>
                <p:nvPr/>
              </p:nvSpPr>
              <p:spPr bwMode="auto">
                <a:xfrm>
                  <a:off x="3429" y="696"/>
                  <a:ext cx="434"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dirty="0">
                      <a:solidFill>
                        <a:srgbClr val="FFFF00"/>
                      </a:solidFill>
                    </a:rPr>
                    <a:t>Service</a:t>
                  </a:r>
                </a:p>
                <a:p>
                  <a:pPr>
                    <a:buNone/>
                  </a:pPr>
                  <a:r>
                    <a:rPr lang="en-US" sz="1300" dirty="0">
                      <a:solidFill>
                        <a:srgbClr val="FFFF00"/>
                      </a:solidFill>
                    </a:rPr>
                    <a:t>Discovery</a:t>
                  </a:r>
                </a:p>
              </p:txBody>
            </p:sp>
            <p:sp>
              <p:nvSpPr>
                <p:cNvPr id="55" name="Oval 690"/>
                <p:cNvSpPr>
                  <a:spLocks noChangeArrowheads="1"/>
                </p:cNvSpPr>
                <p:nvPr/>
              </p:nvSpPr>
              <p:spPr bwMode="auto">
                <a:xfrm>
                  <a:off x="3557" y="548"/>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4</a:t>
                  </a:r>
                </a:p>
              </p:txBody>
            </p:sp>
            <p:sp>
              <p:nvSpPr>
                <p:cNvPr id="56" name="AutoShape 691"/>
                <p:cNvSpPr>
                  <a:spLocks noChangeArrowheads="1"/>
                </p:cNvSpPr>
                <p:nvPr/>
              </p:nvSpPr>
              <p:spPr bwMode="auto">
                <a:xfrm>
                  <a:off x="3003" y="839"/>
                  <a:ext cx="442" cy="279"/>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Host</a:t>
                  </a:r>
                </a:p>
                <a:p>
                  <a:pPr>
                    <a:buNone/>
                  </a:pPr>
                  <a:r>
                    <a:rPr lang="en-US" sz="1300">
                      <a:solidFill>
                        <a:srgbClr val="FFFF00"/>
                      </a:solidFill>
                    </a:rPr>
                    <a:t>Discovery</a:t>
                  </a:r>
                </a:p>
              </p:txBody>
            </p:sp>
            <p:sp>
              <p:nvSpPr>
                <p:cNvPr id="57" name="Oval 692"/>
                <p:cNvSpPr>
                  <a:spLocks noChangeArrowheads="1"/>
                </p:cNvSpPr>
                <p:nvPr/>
              </p:nvSpPr>
              <p:spPr bwMode="auto">
                <a:xfrm>
                  <a:off x="3137" y="712"/>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3</a:t>
                  </a:r>
                </a:p>
              </p:txBody>
            </p:sp>
            <p:sp>
              <p:nvSpPr>
                <p:cNvPr id="58" name="AutoShape 693"/>
                <p:cNvSpPr>
                  <a:spLocks noChangeArrowheads="1"/>
                </p:cNvSpPr>
                <p:nvPr/>
              </p:nvSpPr>
              <p:spPr bwMode="auto">
                <a:xfrm>
                  <a:off x="2572" y="1004"/>
                  <a:ext cx="441"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Network</a:t>
                  </a:r>
                </a:p>
                <a:p>
                  <a:pPr>
                    <a:buNone/>
                  </a:pPr>
                  <a:r>
                    <a:rPr lang="en-US" sz="1300">
                      <a:solidFill>
                        <a:srgbClr val="FFFF00"/>
                      </a:solidFill>
                    </a:rPr>
                    <a:t>Discovery</a:t>
                  </a:r>
                </a:p>
              </p:txBody>
            </p:sp>
            <p:sp>
              <p:nvSpPr>
                <p:cNvPr id="59" name="Oval 694"/>
                <p:cNvSpPr>
                  <a:spLocks noChangeArrowheads="1"/>
                </p:cNvSpPr>
                <p:nvPr/>
              </p:nvSpPr>
              <p:spPr bwMode="auto">
                <a:xfrm>
                  <a:off x="2713" y="866"/>
                  <a:ext cx="116"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2</a:t>
                  </a:r>
                </a:p>
              </p:txBody>
            </p:sp>
          </p:grpSp>
          <p:grpSp>
            <p:nvGrpSpPr>
              <p:cNvPr id="46" name="Group 695"/>
              <p:cNvGrpSpPr>
                <a:grpSpLocks/>
              </p:cNvGrpSpPr>
              <p:nvPr/>
            </p:nvGrpSpPr>
            <p:grpSpPr bwMode="auto">
              <a:xfrm>
                <a:off x="1727" y="2848"/>
                <a:ext cx="640" cy="188"/>
                <a:chOff x="2383" y="2720"/>
                <a:chExt cx="866" cy="218"/>
              </a:xfrm>
            </p:grpSpPr>
            <p:sp>
              <p:nvSpPr>
                <p:cNvPr id="52" name="AutoShape 696"/>
                <p:cNvSpPr>
                  <a:spLocks noChangeArrowheads="1"/>
                </p:cNvSpPr>
                <p:nvPr/>
              </p:nvSpPr>
              <p:spPr bwMode="auto">
                <a:xfrm rot="-5400000">
                  <a:off x="2405" y="2698"/>
                  <a:ext cx="218" cy="26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53" name="Rectangle 697"/>
                <p:cNvSpPr>
                  <a:spLocks noChangeArrowheads="1"/>
                </p:cNvSpPr>
                <p:nvPr/>
              </p:nvSpPr>
              <p:spPr bwMode="auto">
                <a:xfrm>
                  <a:off x="2621" y="2870"/>
                  <a:ext cx="628" cy="67"/>
                </a:xfrm>
                <a:prstGeom prst="rect">
                  <a:avLst/>
                </a:prstGeom>
                <a:solidFill>
                  <a:srgbClr val="FFFF66"/>
                </a:solidFill>
                <a:ln w="12700">
                  <a:noFill/>
                  <a:miter lim="800000"/>
                  <a:headEnd type="none" w="sm" len="sm"/>
                  <a:tailEnd type="none" w="sm" len="sm"/>
                </a:ln>
                <a:effectLst/>
              </p:spPr>
              <p:txBody>
                <a:bodyPr wrap="none" anchor="ctr"/>
                <a:lstStyle/>
                <a:p>
                  <a:pPr>
                    <a:buNone/>
                  </a:pPr>
                  <a:endParaRPr lang="en-US"/>
                </a:p>
              </p:txBody>
            </p:sp>
          </p:grpSp>
          <p:sp>
            <p:nvSpPr>
              <p:cNvPr id="47" name="AutoShape 698"/>
              <p:cNvSpPr>
                <a:spLocks noChangeArrowheads="1"/>
              </p:cNvSpPr>
              <p:nvPr/>
            </p:nvSpPr>
            <p:spPr bwMode="auto">
              <a:xfrm rot="-32400000">
                <a:off x="2834" y="2864"/>
                <a:ext cx="172" cy="186"/>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48" name="Group 699"/>
              <p:cNvGrpSpPr>
                <a:grpSpLocks/>
              </p:cNvGrpSpPr>
              <p:nvPr/>
            </p:nvGrpSpPr>
            <p:grpSpPr bwMode="auto">
              <a:xfrm>
                <a:off x="3004" y="2446"/>
                <a:ext cx="367" cy="372"/>
                <a:chOff x="1907" y="1245"/>
                <a:chExt cx="492" cy="432"/>
              </a:xfrm>
            </p:grpSpPr>
            <p:sp>
              <p:nvSpPr>
                <p:cNvPr id="50" name="Oval 700"/>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5</a:t>
                  </a:r>
                </a:p>
              </p:txBody>
            </p:sp>
            <p:sp>
              <p:nvSpPr>
                <p:cNvPr id="51" name="AutoShape 701"/>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Analysis</a:t>
                  </a:r>
                </a:p>
              </p:txBody>
            </p:sp>
          </p:grpSp>
          <p:sp>
            <p:nvSpPr>
              <p:cNvPr id="49" name="Rectangle 702"/>
              <p:cNvSpPr>
                <a:spLocks noChangeArrowheads="1"/>
              </p:cNvSpPr>
              <p:nvPr/>
            </p:nvSpPr>
            <p:spPr bwMode="auto">
              <a:xfrm>
                <a:off x="1913" y="2640"/>
                <a:ext cx="1002" cy="218"/>
              </a:xfrm>
              <a:prstGeom prst="rect">
                <a:avLst/>
              </a:prstGeom>
              <a:noFill/>
              <a:ln w="12700">
                <a:noFill/>
                <a:miter lim="800000"/>
                <a:headEnd type="none" w="sm" len="sm"/>
                <a:tailEnd type="none" w="sm" len="sm"/>
              </a:ln>
              <a:effectLst/>
            </p:spPr>
            <p:txBody>
              <a:bodyPr wrap="none">
                <a:spAutoFit/>
              </a:bodyPr>
              <a:lstStyle/>
              <a:p>
                <a:pPr>
                  <a:buNone/>
                </a:pPr>
                <a:r>
                  <a:rPr lang="en-US" sz="1300" dirty="0">
                    <a:solidFill>
                      <a:schemeClr val="tx1"/>
                    </a:solidFill>
                  </a:rPr>
                  <a:t>Network Mapping and Analysis</a:t>
                </a:r>
              </a:p>
              <a:p>
                <a:pPr>
                  <a:buNone/>
                </a:pPr>
                <a:r>
                  <a:rPr lang="en-US" sz="1300" dirty="0">
                    <a:solidFill>
                      <a:schemeClr val="tx1"/>
                    </a:solidFill>
                  </a:rPr>
                  <a:t>Process</a:t>
                </a:r>
              </a:p>
            </p:txBody>
          </p:sp>
        </p:grpSp>
        <p:sp>
          <p:nvSpPr>
            <p:cNvPr id="32" name="Text Box 703"/>
            <p:cNvSpPr txBox="1">
              <a:spLocks noChangeAspect="1" noChangeArrowheads="1"/>
            </p:cNvSpPr>
            <p:nvPr/>
          </p:nvSpPr>
          <p:spPr bwMode="auto">
            <a:xfrm>
              <a:off x="5093546" y="4168987"/>
              <a:ext cx="5201920" cy="615553"/>
            </a:xfrm>
            <a:prstGeom prst="rect">
              <a:avLst/>
            </a:prstGeom>
            <a:gradFill rotWithShape="0">
              <a:gsLst>
                <a:gs pos="0">
                  <a:srgbClr val="FFCC00"/>
                </a:gs>
                <a:gs pos="50000">
                  <a:schemeClr val="bg1"/>
                </a:gs>
                <a:gs pos="100000">
                  <a:srgbClr val="FFCC00"/>
                </a:gs>
              </a:gsLst>
              <a:lin ang="2700000" scaled="1"/>
            </a:gradFill>
            <a:ln w="9525">
              <a:noFill/>
              <a:miter lim="800000"/>
              <a:headEnd/>
              <a:tailEnd/>
            </a:ln>
            <a:effectLst/>
          </p:spPr>
          <p:txBody>
            <a:bodyPr>
              <a:spAutoFit/>
            </a:bodyPr>
            <a:lstStyle/>
            <a:p>
              <a:pPr algn="l" eaLnBrk="1" hangingPunct="1">
                <a:spcBef>
                  <a:spcPct val="50000"/>
                </a:spcBef>
                <a:buNone/>
              </a:pPr>
              <a:r>
                <a:rPr lang="en-US" sz="1700">
                  <a:solidFill>
                    <a:schemeClr val="tx1"/>
                  </a:solidFill>
                </a:rPr>
                <a:t>Send crafted IP packets to IP addresses and infer network characteristics from returned data</a:t>
              </a:r>
            </a:p>
          </p:txBody>
        </p:sp>
        <p:graphicFrame>
          <p:nvGraphicFramePr>
            <p:cNvPr id="33" name="Object 704"/>
            <p:cNvGraphicFramePr>
              <a:graphicFrameLocks noChangeAspect="1"/>
            </p:cNvGraphicFramePr>
            <p:nvPr>
              <p:extLst>
                <p:ext uri="{D42A27DB-BD31-4B8C-83A1-F6EECF244321}">
                  <p14:modId xmlns:p14="http://schemas.microsoft.com/office/powerpoint/2010/main" val="2263444832"/>
                </p:ext>
              </p:extLst>
            </p:nvPr>
          </p:nvGraphicFramePr>
          <p:xfrm>
            <a:off x="7694507" y="6011334"/>
            <a:ext cx="2287130" cy="1408853"/>
          </p:xfrm>
          <a:graphic>
            <a:graphicData uri="http://schemas.openxmlformats.org/presentationml/2006/ole">
              <mc:AlternateContent xmlns:mc="http://schemas.openxmlformats.org/markup-compatibility/2006">
                <mc:Choice xmlns:v="urn:schemas-microsoft-com:vml" Requires="v">
                  <p:oleObj spid="_x0000_s1028" name="VISIO" r:id="rId8" imgW="9138960" imgH="6709680" progId="">
                    <p:embed/>
                  </p:oleObj>
                </mc:Choice>
                <mc:Fallback>
                  <p:oleObj name="VISIO" r:id="rId8" imgW="9138960" imgH="67096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4507" y="6011334"/>
                          <a:ext cx="2287130" cy="140885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5" name="Text Box 706"/>
            <p:cNvSpPr txBox="1">
              <a:spLocks noChangeArrowheads="1"/>
            </p:cNvSpPr>
            <p:nvPr/>
          </p:nvSpPr>
          <p:spPr bwMode="auto">
            <a:xfrm>
              <a:off x="9108971" y="1676400"/>
              <a:ext cx="3025488" cy="400110"/>
            </a:xfrm>
            <a:prstGeom prst="rect">
              <a:avLst/>
            </a:prstGeom>
            <a:noFill/>
            <a:ln w="12700">
              <a:noFill/>
              <a:miter lim="800000"/>
              <a:headEnd/>
              <a:tailEnd/>
            </a:ln>
            <a:effectLst/>
          </p:spPr>
          <p:txBody>
            <a:bodyPr wrap="none">
              <a:spAutoFit/>
            </a:bodyPr>
            <a:lstStyle/>
            <a:p>
              <a:pPr>
                <a:buNone/>
              </a:pPr>
              <a:r>
                <a:rPr lang="en-US" sz="2000">
                  <a:solidFill>
                    <a:schemeClr val="tx1"/>
                  </a:solidFill>
                </a:rPr>
                <a:t>Probe the Target Networks</a:t>
              </a:r>
            </a:p>
          </p:txBody>
        </p:sp>
        <p:sp>
          <p:nvSpPr>
            <p:cNvPr id="36" name="Text Box 707"/>
            <p:cNvSpPr txBox="1">
              <a:spLocks noChangeAspect="1" noChangeArrowheads="1"/>
            </p:cNvSpPr>
            <p:nvPr/>
          </p:nvSpPr>
          <p:spPr bwMode="auto">
            <a:xfrm>
              <a:off x="325120" y="4494107"/>
              <a:ext cx="3359573" cy="615553"/>
            </a:xfrm>
            <a:prstGeom prst="rect">
              <a:avLst/>
            </a:prstGeom>
            <a:gradFill rotWithShape="0">
              <a:gsLst>
                <a:gs pos="0">
                  <a:srgbClr val="FFCC00"/>
                </a:gs>
                <a:gs pos="50000">
                  <a:schemeClr val="bg1"/>
                </a:gs>
                <a:gs pos="100000">
                  <a:srgbClr val="FFCC00"/>
                </a:gs>
              </a:gsLst>
              <a:lin ang="2700000" scaled="1"/>
            </a:gradFill>
            <a:ln w="9525">
              <a:noFill/>
              <a:miter lim="800000"/>
              <a:headEnd/>
              <a:tailEnd/>
            </a:ln>
            <a:effectLst/>
          </p:spPr>
          <p:txBody>
            <a:bodyPr>
              <a:spAutoFit/>
            </a:bodyPr>
            <a:lstStyle/>
            <a:p>
              <a:pPr algn="l" eaLnBrk="1" hangingPunct="1">
                <a:spcBef>
                  <a:spcPct val="50000"/>
                </a:spcBef>
                <a:buNone/>
              </a:pPr>
              <a:r>
                <a:rPr lang="en-US" sz="1700">
                  <a:solidFill>
                    <a:schemeClr val="tx1"/>
                  </a:solidFill>
                </a:rPr>
                <a:t>Search Internet for target network related information</a:t>
              </a:r>
            </a:p>
          </p:txBody>
        </p:sp>
        <p:sp>
          <p:nvSpPr>
            <p:cNvPr id="38" name="Oval 709"/>
            <p:cNvSpPr>
              <a:spLocks noChangeArrowheads="1"/>
            </p:cNvSpPr>
            <p:nvPr/>
          </p:nvSpPr>
          <p:spPr bwMode="auto">
            <a:xfrm>
              <a:off x="9702800" y="5562600"/>
              <a:ext cx="264161" cy="277707"/>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400" dirty="0">
                  <a:solidFill>
                    <a:srgbClr val="FF0033"/>
                  </a:solidFill>
                  <a:latin typeface="Frutiger 55 Roman" pitchFamily="34" charset="0"/>
                </a:rPr>
                <a:t>5</a:t>
              </a:r>
            </a:p>
          </p:txBody>
        </p:sp>
        <p:sp>
          <p:nvSpPr>
            <p:cNvPr id="39" name="Text Box 710"/>
            <p:cNvSpPr txBox="1">
              <a:spLocks noChangeAspect="1" noChangeArrowheads="1"/>
            </p:cNvSpPr>
            <p:nvPr/>
          </p:nvSpPr>
          <p:spPr bwMode="auto">
            <a:xfrm>
              <a:off x="6394026" y="8178800"/>
              <a:ext cx="4876800" cy="615553"/>
            </a:xfrm>
            <a:prstGeom prst="rect">
              <a:avLst/>
            </a:prstGeom>
            <a:gradFill rotWithShape="0">
              <a:gsLst>
                <a:gs pos="0">
                  <a:srgbClr val="FFCC00"/>
                </a:gs>
                <a:gs pos="50000">
                  <a:schemeClr val="bg1"/>
                </a:gs>
                <a:gs pos="100000">
                  <a:srgbClr val="FFCC00"/>
                </a:gs>
              </a:gsLst>
              <a:lin ang="2700000" scaled="1"/>
            </a:gradFill>
            <a:ln w="9525">
              <a:noFill/>
              <a:miter lim="800000"/>
              <a:headEnd/>
              <a:tailEnd/>
            </a:ln>
            <a:effectLst/>
          </p:spPr>
          <p:txBody>
            <a:bodyPr>
              <a:spAutoFit/>
            </a:bodyPr>
            <a:lstStyle/>
            <a:p>
              <a:pPr algn="l" eaLnBrk="1" hangingPunct="1">
                <a:spcBef>
                  <a:spcPct val="50000"/>
                </a:spcBef>
                <a:buNone/>
              </a:pPr>
              <a:r>
                <a:rPr lang="en-US" sz="1700">
                  <a:solidFill>
                    <a:schemeClr val="tx1"/>
                  </a:solidFill>
                </a:rPr>
                <a:t>Data Fusion analysis of maps, returned probe data and collected public information</a:t>
              </a:r>
            </a:p>
          </p:txBody>
        </p:sp>
      </p:grpSp>
    </p:spTree>
    <p:extLst>
      <p:ext uri="{BB962C8B-B14F-4D97-AF65-F5344CB8AC3E}">
        <p14:creationId xmlns:p14="http://schemas.microsoft.com/office/powerpoint/2010/main" val="229177002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8435" name="Rectangle 4"/>
          <p:cNvSpPr>
            <a:spLocks noGrp="1" noChangeArrowheads="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smtClean="0">
                <a:latin typeface="Arial" pitchFamily="34" charset="0"/>
                <a:cs typeface="Arial" pitchFamily="34" charset="0"/>
                <a:sym typeface="Arial" pitchFamily="34" charset="0"/>
              </a:rPr>
              <a:t>Low Tech Recon</a:t>
            </a:r>
            <a:r>
              <a:rPr lang="en-US" altLang="en-US" sz="3600" i="0" smtClean="0">
                <a:latin typeface="Arial" pitchFamily="34" charset="0"/>
                <a:sym typeface="Arial" pitchFamily="34" charset="0"/>
              </a:rPr>
              <a:t>	</a:t>
            </a:r>
          </a:p>
        </p:txBody>
      </p:sp>
      <p:sp>
        <p:nvSpPr>
          <p:cNvPr id="18436"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dirty="0" smtClean="0">
                <a:latin typeface="Arial" pitchFamily="34" charset="0"/>
                <a:cs typeface="Arial" pitchFamily="34" charset="0"/>
                <a:sym typeface="Arial" pitchFamily="34" charset="0"/>
              </a:rPr>
              <a:t>Public Information Sources</a:t>
            </a:r>
          </a:p>
          <a:p>
            <a:pPr marL="457200" lvl="1" indent="0" algn="l" eaLnBrk="1" hangingPunct="1"/>
            <a:r>
              <a:rPr lang="en-US" altLang="en-US" sz="3200" dirty="0" smtClean="0">
                <a:latin typeface="Arial" pitchFamily="34" charset="0"/>
                <a:cs typeface="Arial" pitchFamily="34" charset="0"/>
                <a:sym typeface="Arial" pitchFamily="34" charset="0"/>
              </a:rPr>
              <a:t>	Public Databases</a:t>
            </a:r>
            <a:endParaRPr lang="en-US" altLang="en-US" sz="3200" dirty="0" smtClean="0">
              <a:latin typeface="Arial" pitchFamily="34" charset="0"/>
              <a:cs typeface="Arial" pitchFamily="34" charset="0"/>
              <a:sym typeface="Arial" pitchFamily="34" charset="0"/>
            </a:endParaRPr>
          </a:p>
          <a:p>
            <a:pPr marL="571500" indent="-571500" algn="l" eaLnBrk="1" hangingPunct="1">
              <a:buFontTx/>
              <a:buChar char="•"/>
            </a:pPr>
            <a:endParaRPr lang="en-US" altLang="en-US" sz="3200" dirty="0" smtClean="0">
              <a:latin typeface="Arial" pitchFamily="34" charset="0"/>
              <a:cs typeface="Arial" pitchFamily="34" charset="0"/>
              <a:sym typeface="Arial" pitchFamily="34" charset="0"/>
            </a:endParaRPr>
          </a:p>
          <a:p>
            <a:pPr marL="571500" indent="-571500" algn="l" eaLnBrk="1" hangingPunct="1">
              <a:buFontTx/>
              <a:buChar char="•"/>
            </a:pPr>
            <a:r>
              <a:rPr lang="en-US" altLang="en-US" sz="3200" dirty="0" smtClean="0">
                <a:latin typeface="Arial" pitchFamily="34" charset="0"/>
                <a:cs typeface="Arial" pitchFamily="34" charset="0"/>
                <a:sym typeface="Arial" pitchFamily="34" charset="0"/>
              </a:rPr>
              <a:t>Dumpster </a:t>
            </a:r>
            <a:r>
              <a:rPr lang="en-US" altLang="en-US" sz="3200" dirty="0" smtClean="0">
                <a:latin typeface="Arial" pitchFamily="34" charset="0"/>
                <a:cs typeface="Arial" pitchFamily="34" charset="0"/>
                <a:sym typeface="Arial" pitchFamily="34" charset="0"/>
              </a:rPr>
              <a:t>Diving </a:t>
            </a:r>
            <a:endParaRPr lang="en-US" altLang="en-US" sz="3200" dirty="0" smtClean="0">
              <a:latin typeface="Arial" pitchFamily="34" charset="0"/>
              <a:sym typeface="Arial" pitchFamily="34" charset="0"/>
            </a:endParaRPr>
          </a:p>
          <a:p>
            <a:pPr marL="415925" lvl="1" indent="0" algn="l" eaLnBrk="1" hangingPunct="1"/>
            <a:r>
              <a:rPr lang="en-US" altLang="en-US" sz="3200" dirty="0" smtClean="0">
                <a:latin typeface="Arial" pitchFamily="34" charset="0"/>
                <a:ea typeface="MS PGothic" pitchFamily="34" charset="-128"/>
                <a:sym typeface="Arial" pitchFamily="34" charset="0"/>
              </a:rPr>
              <a:t>	Shred your documents</a:t>
            </a:r>
            <a:endParaRPr lang="en-US" altLang="en-US" sz="3200" dirty="0" smtClean="0">
              <a:latin typeface="Arial" pitchFamily="34" charset="0"/>
              <a:sym typeface="Arial" pitchFamily="34" charset="0"/>
            </a:endParaRPr>
          </a:p>
          <a:p>
            <a:pPr marL="571500" indent="-571500" algn="l" eaLnBrk="1" hangingPunct="1">
              <a:buFontTx/>
              <a:buChar char="•"/>
            </a:pPr>
            <a:endParaRPr lang="en-US" altLang="en-US" sz="3200" dirty="0" smtClean="0">
              <a:latin typeface="Arial" pitchFamily="34" charset="0"/>
              <a:cs typeface="Arial" pitchFamily="34" charset="0"/>
              <a:sym typeface="Arial" pitchFamily="34" charset="0"/>
            </a:endParaRPr>
          </a:p>
          <a:p>
            <a:pPr marL="571500" indent="-571500" algn="l" eaLnBrk="1" hangingPunct="1">
              <a:buFontTx/>
              <a:buChar char="•"/>
            </a:pPr>
            <a:r>
              <a:rPr lang="en-US" altLang="en-US" sz="3200" dirty="0" smtClean="0">
                <a:latin typeface="Arial" pitchFamily="34" charset="0"/>
                <a:cs typeface="Arial" pitchFamily="34" charset="0"/>
                <a:sym typeface="Arial" pitchFamily="34" charset="0"/>
              </a:rPr>
              <a:t>Social Engineering</a:t>
            </a:r>
            <a:endParaRPr lang="en-US" altLang="en-US" sz="3200" dirty="0" smtClean="0">
              <a:latin typeface="Arial" pitchFamily="34" charset="0"/>
              <a:sym typeface="Arial" pitchFamily="34" charset="0"/>
            </a:endParaRPr>
          </a:p>
          <a:p>
            <a:pPr marL="415925" lvl="1" indent="0" algn="l" eaLnBrk="1" hangingPunct="1"/>
            <a:r>
              <a:rPr lang="en-US" altLang="en-US" sz="3200" dirty="0" smtClean="0">
                <a:latin typeface="Arial" pitchFamily="34" charset="0"/>
                <a:ea typeface="MS PGothic" pitchFamily="34" charset="-128"/>
                <a:sym typeface="Arial" pitchFamily="34" charset="0"/>
              </a:rPr>
              <a:t>	Educate your users about giving out sensitive or 	confidential information over the phone</a:t>
            </a:r>
            <a:r>
              <a:rPr lang="en-US" altLang="en-US" sz="3200" dirty="0" smtClean="0">
                <a:latin typeface="Arial" pitchFamily="34" charset="0"/>
                <a:ea typeface="MS PGothic" pitchFamily="34" charset="-128"/>
                <a:sym typeface="Arial" pitchFamily="34" charset="0"/>
              </a:rPr>
              <a:t>. Caller-id DOES </a:t>
            </a:r>
            <a:r>
              <a:rPr lang="en-US" altLang="en-US" sz="3200" dirty="0" smtClean="0">
                <a:latin typeface="Arial" pitchFamily="34" charset="0"/>
                <a:ea typeface="MS PGothic" pitchFamily="34" charset="-128"/>
                <a:sym typeface="Arial" pitchFamily="34" charset="0"/>
              </a:rPr>
              <a:t>	NOT provide authentication</a:t>
            </a:r>
            <a:endParaRPr lang="en-US" altLang="en-US" sz="3200" dirty="0" smtClean="0">
              <a:latin typeface="Arial" pitchFamily="34" charset="0"/>
              <a:sym typeface="Arial" pitchFamily="34" charset="0"/>
            </a:endParaRPr>
          </a:p>
          <a:p>
            <a:pPr marL="571500" indent="-571500" algn="l" eaLnBrk="1" hangingPunct="1">
              <a:buFontTx/>
              <a:buChar char="•"/>
            </a:pPr>
            <a:endParaRPr lang="en-US" altLang="en-US" sz="3200" dirty="0" smtClean="0">
              <a:latin typeface="Arial" pitchFamily="34" charset="0"/>
              <a:cs typeface="Arial" pitchFamily="34" charset="0"/>
              <a:sym typeface="Arial" pitchFamily="34" charset="0"/>
            </a:endParaRPr>
          </a:p>
          <a:p>
            <a:pPr marL="571500" indent="-571500" algn="l" eaLnBrk="1" hangingPunct="1">
              <a:buFontTx/>
              <a:buChar char="•"/>
            </a:pPr>
            <a:r>
              <a:rPr lang="en-US" altLang="en-US" sz="3200" dirty="0" smtClean="0">
                <a:latin typeface="Arial" pitchFamily="34" charset="0"/>
                <a:cs typeface="Arial" pitchFamily="34" charset="0"/>
                <a:sym typeface="Arial" pitchFamily="34" charset="0"/>
              </a:rPr>
              <a:t>Physical Break Ins</a:t>
            </a:r>
            <a:endParaRPr lang="en-US" altLang="en-US" sz="3200" dirty="0" smtClean="0">
              <a:latin typeface="Arial" pitchFamily="34" charset="0"/>
              <a:sym typeface="Arial" pitchFamily="34" charset="0"/>
            </a:endParaRPr>
          </a:p>
          <a:p>
            <a:pPr marL="415925" lvl="1" indent="0" algn="l" eaLnBrk="1" hangingPunct="1"/>
            <a:r>
              <a:rPr lang="en-US" altLang="en-US" sz="3200" dirty="0" smtClean="0">
                <a:latin typeface="Arial" pitchFamily="34" charset="0"/>
                <a:ea typeface="MS PGothic" pitchFamily="34" charset="-128"/>
                <a:sym typeface="Arial" pitchFamily="34" charset="0"/>
              </a:rPr>
              <a:t>	You can have the best, multimillion dollar security 	system 	on the market but it will be useless if </a:t>
            </a:r>
            <a:r>
              <a:rPr lang="en-US" altLang="en-US" sz="3200" dirty="0" smtClean="0">
                <a:latin typeface="Arial" pitchFamily="34" charset="0"/>
                <a:ea typeface="MS PGothic" pitchFamily="34" charset="-128"/>
                <a:sym typeface="Arial" pitchFamily="34" charset="0"/>
              </a:rPr>
              <a:t>you don</a:t>
            </a:r>
            <a:r>
              <a:rPr lang="en-US" altLang="ja-JP" sz="3200" dirty="0" smtClean="0">
                <a:latin typeface="Arial" pitchFamily="34" charset="0"/>
                <a:ea typeface="MS PGothic" pitchFamily="34" charset="-128"/>
                <a:sym typeface="Arial" pitchFamily="34" charset="0"/>
              </a:rPr>
              <a:t>’</a:t>
            </a:r>
            <a:r>
              <a:rPr lang="en-US" altLang="ja-JP" sz="3200" dirty="0" smtClean="0">
                <a:latin typeface="Arial" pitchFamily="34" charset="0"/>
                <a:cs typeface="Arial" pitchFamily="34" charset="0"/>
                <a:sym typeface="Arial" pitchFamily="34" charset="0"/>
              </a:rPr>
              <a:t>t </a:t>
            </a:r>
            <a:r>
              <a:rPr lang="en-US" altLang="ja-JP" sz="3200" dirty="0" smtClean="0">
                <a:latin typeface="Arial" pitchFamily="34" charset="0"/>
                <a:cs typeface="Arial" pitchFamily="34" charset="0"/>
                <a:sym typeface="Arial" pitchFamily="34" charset="0"/>
              </a:rPr>
              <a:t>lock 	the front door.</a:t>
            </a:r>
            <a:endParaRPr lang="en-US" altLang="en-US" sz="3200" dirty="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16</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9459" name="Rectangle 4"/>
          <p:cNvSpPr>
            <a:spLocks noGrp="1" noChangeArrowheads="1"/>
          </p:cNvSpPr>
          <p:nvPr>
            <p:ph type="title"/>
          </p:nvPr>
        </p:nvSpPr>
        <p:spPr bwMode="auto">
          <a:xfrm>
            <a:off x="254000" y="1066800"/>
            <a:ext cx="11703050" cy="447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Changing Caller-ID is Easy</a:t>
            </a:r>
            <a:r>
              <a:rPr lang="en-US" altLang="en-US" sz="3200" i="0" smtClean="0">
                <a:latin typeface="Arial" pitchFamily="34" charset="0"/>
                <a:sym typeface="Arial" pitchFamily="34" charset="0"/>
              </a:rPr>
              <a:t>	</a:t>
            </a:r>
          </a:p>
        </p:txBody>
      </p:sp>
      <p:sp>
        <p:nvSpPr>
          <p:cNvPr id="19460" name="Rectangle 5"/>
          <p:cNvSpPr>
            <a:spLocks noGrp="1" noChangeArrowheads="1"/>
          </p:cNvSpPr>
          <p:nvPr>
            <p:ph idx="1"/>
          </p:nvPr>
        </p:nvSpPr>
        <p:spPr bwMode="auto">
          <a:xfrm>
            <a:off x="635000" y="1828800"/>
            <a:ext cx="11703050" cy="6435725"/>
          </a:xfrm>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en-US" altLang="en-US" sz="3200" dirty="0" smtClean="0">
                <a:latin typeface="Arial" pitchFamily="34" charset="0"/>
                <a:cs typeface="Arial" pitchFamily="34" charset="0"/>
                <a:sym typeface="Arial" pitchFamily="34" charset="0"/>
              </a:rPr>
              <a:t>There are legitimate reasons to do this.</a:t>
            </a:r>
            <a:endParaRPr lang="en-US" altLang="en-US" sz="3200" dirty="0" smtClean="0">
              <a:latin typeface="Arial" pitchFamily="34" charset="0"/>
              <a:sym typeface="Arial" pitchFamily="34" charset="0"/>
            </a:endParaRPr>
          </a:p>
          <a:p>
            <a:pPr marL="415925" lvl="1" indent="0" algn="l" eaLnBrk="1" hangingPunct="1"/>
            <a:r>
              <a:rPr lang="en-US" altLang="en-US" sz="3200" dirty="0" smtClean="0">
                <a:latin typeface="Arial" pitchFamily="34" charset="0"/>
                <a:ea typeface="MS PGothic" pitchFamily="34" charset="-128"/>
                <a:sym typeface="Arial" pitchFamily="34" charset="0"/>
              </a:rPr>
              <a:t>For example, I work from home often.  When I call business associates from home I would like my </a:t>
            </a:r>
            <a:r>
              <a:rPr lang="ja-JP" altLang="en-US" sz="3200" dirty="0" smtClean="0">
                <a:latin typeface="Arial" pitchFamily="34" charset="0"/>
                <a:ea typeface="MS PGothic" pitchFamily="34" charset="-128"/>
                <a:sym typeface="Arial" pitchFamily="34" charset="0"/>
              </a:rPr>
              <a:t>“</a:t>
            </a:r>
            <a:r>
              <a:rPr lang="en-US" altLang="ja-JP" sz="3200" dirty="0" smtClean="0">
                <a:latin typeface="Arial" pitchFamily="34" charset="0"/>
                <a:ea typeface="MS PGothic" pitchFamily="34" charset="-128"/>
                <a:cs typeface="Arial" pitchFamily="34" charset="0"/>
                <a:sym typeface="Arial" pitchFamily="34" charset="0"/>
              </a:rPr>
              <a:t>work</a:t>
            </a:r>
            <a:r>
              <a:rPr lang="ja-JP" altLang="en-US" sz="3200" dirty="0" smtClean="0">
                <a:latin typeface="Arial" pitchFamily="34" charset="0"/>
                <a:ea typeface="MS PGothic" pitchFamily="34" charset="-128"/>
                <a:sym typeface="Arial" pitchFamily="34" charset="0"/>
              </a:rPr>
              <a:t>”</a:t>
            </a:r>
            <a:r>
              <a:rPr lang="en-US" altLang="ja-JP" sz="3200" dirty="0" smtClean="0">
                <a:latin typeface="Arial" pitchFamily="34" charset="0"/>
                <a:cs typeface="Arial" pitchFamily="34" charset="0"/>
                <a:sym typeface="Arial" pitchFamily="34" charset="0"/>
              </a:rPr>
              <a:t> number displayed.</a:t>
            </a:r>
            <a:endParaRPr lang="en-US" altLang="ja-JP" sz="3200" dirty="0" smtClean="0">
              <a:latin typeface="Arial" pitchFamily="34" charset="0"/>
              <a:sym typeface="Arial" pitchFamily="34" charset="0"/>
            </a:endParaRPr>
          </a:p>
          <a:p>
            <a:pPr marL="457200" indent="-457200" algn="l" eaLnBrk="1" hangingPunct="1">
              <a:buFontTx/>
              <a:buChar char="•"/>
            </a:pPr>
            <a:r>
              <a:rPr lang="en-US" altLang="en-US" sz="3200" dirty="0" smtClean="0">
                <a:latin typeface="Arial" pitchFamily="34" charset="0"/>
                <a:cs typeface="Arial" pitchFamily="34" charset="0"/>
                <a:sym typeface="Arial" pitchFamily="34" charset="0"/>
              </a:rPr>
              <a:t>Has been around for a long time but used to require dedicated PRI lines and expensive equipment</a:t>
            </a:r>
            <a:endParaRPr lang="en-US" altLang="en-US" sz="3200" dirty="0" smtClean="0">
              <a:latin typeface="Arial" pitchFamily="34" charset="0"/>
              <a:sym typeface="Arial" pitchFamily="34" charset="0"/>
            </a:endParaRPr>
          </a:p>
          <a:p>
            <a:pPr marL="457200" indent="-457200" algn="l" eaLnBrk="1" hangingPunct="1">
              <a:buFontTx/>
              <a:buChar char="•"/>
            </a:pPr>
            <a:r>
              <a:rPr lang="en-US" altLang="en-US" sz="3200" dirty="0" smtClean="0">
                <a:latin typeface="Arial" pitchFamily="34" charset="0"/>
                <a:cs typeface="Arial" pitchFamily="34" charset="0"/>
                <a:sym typeface="Arial" pitchFamily="34" charset="0"/>
              </a:rPr>
              <a:t>Now can setup Asterisk server (free and open source) and signup for a very low cost VoIP </a:t>
            </a:r>
            <a:r>
              <a:rPr lang="en-US" altLang="en-US" sz="3200" dirty="0" err="1" smtClean="0">
                <a:latin typeface="Arial" pitchFamily="34" charset="0"/>
                <a:cs typeface="Arial" pitchFamily="34" charset="0"/>
                <a:sym typeface="Arial" pitchFamily="34" charset="0"/>
              </a:rPr>
              <a:t>trunking</a:t>
            </a:r>
            <a:r>
              <a:rPr lang="en-US" altLang="en-US" sz="3200" dirty="0" smtClean="0">
                <a:latin typeface="Arial" pitchFamily="34" charset="0"/>
                <a:cs typeface="Arial" pitchFamily="34" charset="0"/>
                <a:sym typeface="Arial" pitchFamily="34" charset="0"/>
              </a:rPr>
              <a:t> provider</a:t>
            </a:r>
            <a:r>
              <a:rPr lang="en-US" altLang="en-US" sz="3200" dirty="0" smtClean="0">
                <a:latin typeface="Arial" pitchFamily="34" charset="0"/>
                <a:cs typeface="Arial" pitchFamily="34" charset="0"/>
                <a:sym typeface="Arial" pitchFamily="34" charset="0"/>
              </a:rPr>
              <a:t>. Just </a:t>
            </a:r>
            <a:r>
              <a:rPr lang="en-US" altLang="en-US" sz="3200" dirty="0" smtClean="0">
                <a:latin typeface="Arial" pitchFamily="34" charset="0"/>
                <a:cs typeface="Arial" pitchFamily="34" charset="0"/>
                <a:sym typeface="Arial" pitchFamily="34" charset="0"/>
              </a:rPr>
              <a:t>need a spare PC and broadband connection.</a:t>
            </a:r>
            <a:endParaRPr lang="en-US" altLang="en-US" sz="3200" dirty="0" smtClean="0">
              <a:latin typeface="Arial" pitchFamily="34" charset="0"/>
              <a:sym typeface="Arial" pitchFamily="34" charset="0"/>
            </a:endParaRPr>
          </a:p>
          <a:p>
            <a:pPr marL="457200" indent="-457200" algn="l" eaLnBrk="1" hangingPunct="1">
              <a:buFontTx/>
              <a:buChar char="•"/>
            </a:pPr>
            <a:r>
              <a:rPr lang="en-US" altLang="en-US" sz="3200" dirty="0" smtClean="0">
                <a:latin typeface="Arial" pitchFamily="34" charset="0"/>
                <a:cs typeface="Arial" pitchFamily="34" charset="0"/>
                <a:sym typeface="Arial" pitchFamily="34" charset="0"/>
              </a:rPr>
              <a:t>Or even easier:</a:t>
            </a:r>
            <a:endParaRPr lang="en-US" altLang="en-US" sz="3200" dirty="0" smtClean="0">
              <a:latin typeface="Arial" pitchFamily="34" charset="0"/>
              <a:sym typeface="Arial" pitchFamily="34" charset="0"/>
            </a:endParaRPr>
          </a:p>
        </p:txBody>
      </p:sp>
      <p:pic>
        <p:nvPicPr>
          <p:cNvPr id="19462" name="Picture 7"/>
          <p:cNvPicPr>
            <a:picLocks noChangeArrowheads="1"/>
          </p:cNvPicPr>
          <p:nvPr/>
        </p:nvPicPr>
        <p:blipFill>
          <a:blip r:embed="rId2"/>
          <a:srcRect/>
          <a:stretch>
            <a:fillRect/>
          </a:stretch>
        </p:blipFill>
        <p:spPr bwMode="auto">
          <a:xfrm>
            <a:off x="8559800" y="6477000"/>
            <a:ext cx="3886200" cy="2765425"/>
          </a:xfrm>
          <a:prstGeom prst="rect">
            <a:avLst/>
          </a:prstGeom>
          <a:noFill/>
          <a:ln w="9525">
            <a:noFill/>
            <a:miter lim="800000"/>
            <a:headEnd/>
            <a:tailEnd/>
          </a:ln>
        </p:spPr>
      </p:pic>
      <p:pic>
        <p:nvPicPr>
          <p:cNvPr id="19463" name="Picture 9"/>
          <p:cNvPicPr>
            <a:picLocks noChangeArrowheads="1"/>
          </p:cNvPicPr>
          <p:nvPr/>
        </p:nvPicPr>
        <p:blipFill>
          <a:blip r:embed="rId3"/>
          <a:srcRect/>
          <a:stretch>
            <a:fillRect/>
          </a:stretch>
        </p:blipFill>
        <p:spPr bwMode="auto">
          <a:xfrm>
            <a:off x="177800" y="7010400"/>
            <a:ext cx="3995738" cy="2152650"/>
          </a:xfrm>
          <a:prstGeom prst="rect">
            <a:avLst/>
          </a:prstGeom>
          <a:noFill/>
          <a:ln w="9525">
            <a:noFill/>
            <a:miter lim="800000"/>
            <a:headEnd/>
            <a:tailEnd/>
          </a:ln>
        </p:spPr>
      </p:pic>
      <p:pic>
        <p:nvPicPr>
          <p:cNvPr id="19464" name="Picture 8"/>
          <p:cNvPicPr>
            <a:picLocks noChangeArrowheads="1"/>
          </p:cNvPicPr>
          <p:nvPr/>
        </p:nvPicPr>
        <p:blipFill>
          <a:blip r:embed="rId4"/>
          <a:srcRect/>
          <a:stretch>
            <a:fillRect/>
          </a:stretch>
        </p:blipFill>
        <p:spPr bwMode="auto">
          <a:xfrm>
            <a:off x="3683000" y="6705600"/>
            <a:ext cx="1892300" cy="2971800"/>
          </a:xfrm>
          <a:prstGeom prst="rect">
            <a:avLst/>
          </a:prstGeom>
          <a:noFill/>
          <a:ln w="9525">
            <a:noFill/>
            <a:miter lim="800000"/>
            <a:headEnd/>
            <a:tailEnd/>
          </a:ln>
        </p:spPr>
      </p:pic>
      <p:pic>
        <p:nvPicPr>
          <p:cNvPr id="19465" name="Picture 10"/>
          <p:cNvPicPr>
            <a:picLocks noChangeArrowheads="1"/>
          </p:cNvPicPr>
          <p:nvPr/>
        </p:nvPicPr>
        <p:blipFill>
          <a:blip r:embed="rId5"/>
          <a:srcRect/>
          <a:stretch>
            <a:fillRect/>
          </a:stretch>
        </p:blipFill>
        <p:spPr bwMode="auto">
          <a:xfrm>
            <a:off x="5588000" y="6477000"/>
            <a:ext cx="3238500" cy="3113088"/>
          </a:xfrm>
          <a:prstGeom prst="rect">
            <a:avLst/>
          </a:prstGeom>
          <a:noFill/>
          <a:ln w="9525">
            <a:noFill/>
            <a:miter lim="800000"/>
            <a:headEnd/>
            <a:tailEnd/>
          </a:ln>
        </p:spPr>
      </p:pic>
      <p:sp>
        <p:nvSpPr>
          <p:cNvPr id="10"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17</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0483" name="Rectangle 4"/>
          <p:cNvSpPr>
            <a:spLocks noGrp="1" noChangeArrowheads="1"/>
          </p:cNvSpPr>
          <p:nvPr>
            <p:ph type="title"/>
          </p:nvPr>
        </p:nvSpPr>
        <p:spPr bwMode="auto">
          <a:xfrm>
            <a:off x="4826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smtClean="0">
                <a:latin typeface="Arial" pitchFamily="34" charset="0"/>
                <a:cs typeface="Arial" pitchFamily="34" charset="0"/>
                <a:sym typeface="Arial" pitchFamily="34" charset="0"/>
              </a:rPr>
              <a:t>Useful Google Searches</a:t>
            </a:r>
            <a:endParaRPr lang="en-US" altLang="en-US" sz="3600" i="0" smtClean="0">
              <a:latin typeface="Arial" pitchFamily="34" charset="0"/>
              <a:sym typeface="Arial" pitchFamily="34" charset="0"/>
            </a:endParaRPr>
          </a:p>
        </p:txBody>
      </p:sp>
      <p:sp>
        <p:nvSpPr>
          <p:cNvPr id="20484"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site:</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 directive – searches only within a given domain</a:t>
            </a:r>
            <a:endParaRPr lang="en-US" altLang="ja-JP" sz="3200" smtClean="0">
              <a:latin typeface="Arial" pitchFamily="34" charset="0"/>
              <a:sym typeface="Arial" pitchFamily="34" charset="0"/>
            </a:endParaRPr>
          </a:p>
          <a:p>
            <a:pPr marL="415925" lvl="1" indent="0" algn="l" eaLnBrk="1" hangingPunct="1"/>
            <a:r>
              <a:rPr lang="en-US" altLang="en-US" sz="3200" smtClean="0">
                <a:latin typeface="Arial" pitchFamily="34" charset="0"/>
                <a:cs typeface="Arial" pitchFamily="34" charset="0"/>
                <a:sym typeface="Arial" pitchFamily="34" charset="0"/>
              </a:rPr>
              <a:t>site:poly.edu</a:t>
            </a:r>
            <a:endParaRPr lang="en-US" altLang="en-US" sz="3200" smtClean="0">
              <a:latin typeface="Arial" pitchFamily="34" charset="0"/>
              <a:sym typeface="Arial" pitchFamily="34" charset="0"/>
            </a:endParaRPr>
          </a:p>
          <a:p>
            <a:pPr marL="415925" lvl="1" indent="0" algn="l" eaLnBrk="1" hangingPunct="1">
              <a:buFont typeface="Arial" pitchFamily="34" charset="0"/>
              <a:buChar char="•"/>
            </a:pPr>
            <a:endParaRPr lang="en-US" altLang="en-US" sz="3200" smtClean="0">
              <a:latin typeface="Arial" pitchFamily="34" charset="0"/>
              <a:sym typeface="Arial" pitchFamily="34" charset="0"/>
            </a:endParaRPr>
          </a:p>
          <a:p>
            <a:pPr marL="457200" indent="-457200" algn="l" eaLnBrk="1" hangingPunct="1">
              <a:buFontTx/>
              <a:buChar char="•"/>
            </a:pP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link:</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 directive – shows all sites linked to the specified site.</a:t>
            </a:r>
            <a:endParaRPr lang="en-US" altLang="ja-JP" sz="3200" smtClean="0">
              <a:latin typeface="Arial" pitchFamily="34" charset="0"/>
              <a:sym typeface="Arial" pitchFamily="34" charset="0"/>
            </a:endParaRPr>
          </a:p>
          <a:p>
            <a:pPr marL="415925" lvl="1" indent="0" algn="l" eaLnBrk="1" hangingPunct="1"/>
            <a:r>
              <a:rPr lang="en-US" altLang="en-US" sz="3200" smtClean="0">
                <a:latin typeface="Arial" pitchFamily="34" charset="0"/>
                <a:ea typeface="MS PGothic" pitchFamily="34" charset="-128"/>
                <a:cs typeface="Arial" pitchFamily="34" charset="0"/>
                <a:sym typeface="Arial" pitchFamily="34" charset="0"/>
              </a:rPr>
              <a:t>link:www.poly.edu</a:t>
            </a:r>
            <a:endParaRPr lang="en-US" altLang="en-US" sz="3200" smtClean="0">
              <a:latin typeface="Arial" pitchFamily="34" charset="0"/>
              <a:sym typeface="Arial" pitchFamily="34" charset="0"/>
            </a:endParaRPr>
          </a:p>
          <a:p>
            <a:pPr marL="415925" lvl="1" indent="0" algn="l" eaLnBrk="1" hangingPunct="1">
              <a:buFont typeface="Arial" pitchFamily="34" charset="0"/>
              <a:buChar char="•"/>
            </a:pPr>
            <a:endParaRPr lang="en-US" altLang="en-US" sz="3200" smtClean="0">
              <a:latin typeface="Arial" pitchFamily="34" charset="0"/>
              <a:sym typeface="Arial" pitchFamily="34" charset="0"/>
            </a:endParaRPr>
          </a:p>
          <a:p>
            <a:pPr marL="457200" indent="-457200" algn="l" eaLnBrk="1" hangingPunct="1">
              <a:buFontTx/>
              <a:buChar char="•"/>
            </a:pP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intitle:</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 – shows pages whose title matches the search criteria.</a:t>
            </a:r>
            <a:endParaRPr lang="en-US" altLang="ja-JP" sz="3200" smtClean="0">
              <a:latin typeface="Arial" pitchFamily="34" charset="0"/>
              <a:sym typeface="Arial" pitchFamily="34" charset="0"/>
            </a:endParaRPr>
          </a:p>
          <a:p>
            <a:pPr marL="457200" indent="-457200" algn="l" eaLnBrk="1" hangingPunct="1">
              <a:buFontTx/>
              <a:buChar char="•"/>
            </a:pPr>
            <a:endParaRPr lang="en-US" altLang="en-US" sz="3200" smtClean="0">
              <a:latin typeface="Arial" pitchFamily="34" charset="0"/>
              <a:sym typeface="Arial" pitchFamily="34" charset="0"/>
            </a:endParaRPr>
          </a:p>
          <a:p>
            <a:pPr marL="457200" indent="-457200" algn="l" eaLnBrk="1" hangingPunct="1">
              <a:buFontTx/>
              <a:buChar char="•"/>
            </a:pP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inurl:</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 – shows pages whose URL matches the search string</a:t>
            </a:r>
            <a:endParaRPr lang="en-US" altLang="ja-JP" sz="3200" smtClean="0">
              <a:latin typeface="Arial" pitchFamily="34" charset="0"/>
              <a:sym typeface="Arial" pitchFamily="34" charset="0"/>
            </a:endParaRPr>
          </a:p>
          <a:p>
            <a:pPr marL="457200" indent="-457200" algn="l" eaLnBrk="1" hangingPunct="1">
              <a:buFontTx/>
              <a:buChar char="•"/>
            </a:pPr>
            <a:endParaRPr lang="en-US" altLang="en-US" sz="3200" smtClean="0">
              <a:latin typeface="Arial" pitchFamily="34" charset="0"/>
              <a:sym typeface="Arial" pitchFamily="34" charset="0"/>
            </a:endParaRPr>
          </a:p>
          <a:p>
            <a:pPr marL="457200" indent="-457200" algn="l" eaLnBrk="1" hangingPunct="1">
              <a:buFontTx/>
              <a:buChar char="•"/>
            </a:pP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related:</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 – shows similar pages.</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18</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1507" name="Rectangle 4"/>
          <p:cNvSpPr>
            <a:spLocks noGrp="1" noChangeArrowheads="1"/>
          </p:cNvSpPr>
          <p:nvPr>
            <p:ph type="title"/>
          </p:nvPr>
        </p:nvSpPr>
        <p:spPr bwMode="auto">
          <a:xfrm>
            <a:off x="101600" y="990600"/>
            <a:ext cx="11836400" cy="7620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Google search of</a:t>
            </a:r>
            <a:endParaRPr lang="en-US" altLang="en-US" sz="3200" i="0" smtClean="0">
              <a:latin typeface="Courier" charset="0"/>
              <a:sym typeface="Arial" pitchFamily="34" charset="0"/>
            </a:endParaRPr>
          </a:p>
        </p:txBody>
      </p:sp>
      <p:pic>
        <p:nvPicPr>
          <p:cNvPr id="21509" name="Picture 2"/>
          <p:cNvPicPr>
            <a:picLocks noChangeAspect="1"/>
          </p:cNvPicPr>
          <p:nvPr/>
        </p:nvPicPr>
        <p:blipFill>
          <a:blip r:embed="rId2"/>
          <a:srcRect/>
          <a:stretch>
            <a:fillRect/>
          </a:stretch>
        </p:blipFill>
        <p:spPr bwMode="auto">
          <a:xfrm>
            <a:off x="0" y="1905000"/>
            <a:ext cx="13004800" cy="7496175"/>
          </a:xfrm>
          <a:prstGeom prst="rect">
            <a:avLst/>
          </a:prstGeom>
          <a:noFill/>
          <a:ln w="9525">
            <a:noFill/>
            <a:miter lim="800000"/>
            <a:headEnd/>
            <a:tailEnd/>
          </a:ln>
        </p:spPr>
      </p:pic>
      <p:sp>
        <p:nvSpPr>
          <p:cNvPr id="2" name="Rectangle 1"/>
          <p:cNvSpPr/>
          <p:nvPr/>
        </p:nvSpPr>
        <p:spPr>
          <a:xfrm>
            <a:off x="3454400" y="990600"/>
            <a:ext cx="8785225" cy="584200"/>
          </a:xfrm>
          <a:prstGeom prst="rect">
            <a:avLst/>
          </a:prstGeom>
          <a:solidFill>
            <a:schemeClr val="bg1">
              <a:lumMod val="85000"/>
            </a:schemeClr>
          </a:solidFill>
        </p:spPr>
        <p:txBody>
          <a:bodyPr>
            <a:spAutoFit/>
          </a:bodyPr>
          <a:lstStyle/>
          <a:p>
            <a:pPr>
              <a:defRPr/>
            </a:pPr>
            <a:r>
              <a:rPr lang="en-US" altLang="ja-JP" sz="3200" dirty="0" err="1">
                <a:latin typeface="Courier"/>
                <a:cs typeface="Arial" pitchFamily="34" charset="0"/>
                <a:sym typeface="Arial" pitchFamily="34" charset="0"/>
              </a:rPr>
              <a:t>filetype:sql</a:t>
            </a:r>
            <a:r>
              <a:rPr lang="en-US" altLang="ja-JP" sz="3200" dirty="0">
                <a:latin typeface="Courier"/>
                <a:cs typeface="Arial" pitchFamily="34" charset="0"/>
                <a:sym typeface="Arial" pitchFamily="34" charset="0"/>
              </a:rPr>
              <a:t> “insert into </a:t>
            </a:r>
            <a:r>
              <a:rPr lang="en-US" altLang="ja-JP" sz="3200" dirty="0" err="1">
                <a:latin typeface="Courier"/>
                <a:cs typeface="Arial" pitchFamily="34" charset="0"/>
                <a:sym typeface="Arial" pitchFamily="34" charset="0"/>
              </a:rPr>
              <a:t>jos_users</a:t>
            </a:r>
            <a:r>
              <a:rPr lang="en-US" altLang="ja-JP" sz="3200" dirty="0">
                <a:latin typeface="Courier"/>
                <a:cs typeface="Arial" pitchFamily="34" charset="0"/>
                <a:sym typeface="Arial" pitchFamily="34" charset="0"/>
              </a:rPr>
              <a:t> values” md5</a:t>
            </a:r>
            <a:endParaRPr lang="en-US" sz="3200" dirty="0"/>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19</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099" name="Rectangle 4"/>
          <p:cNvSpPr>
            <a:spLocks noGrp="1" noChangeArrowheads="1"/>
          </p:cNvSpPr>
          <p:nvPr>
            <p:ph type="title"/>
          </p:nvPr>
        </p:nvSpPr>
        <p:spPr bwMode="auto">
          <a:xfrm>
            <a:off x="4826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Exploiting Systems – Why Teach?</a:t>
            </a:r>
            <a:r>
              <a:rPr lang="en-US" altLang="en-US" sz="3200" smtClean="0">
                <a:latin typeface="Arial" pitchFamily="34" charset="0"/>
                <a:sym typeface="Arial" pitchFamily="34" charset="0"/>
              </a:rPr>
              <a:t>	</a:t>
            </a:r>
          </a:p>
        </p:txBody>
      </p:sp>
      <p:sp>
        <p:nvSpPr>
          <p:cNvPr id="4100" name="Rectangle 5"/>
          <p:cNvSpPr>
            <a:spLocks noGrp="1" noChangeArrowheads="1"/>
          </p:cNvSpPr>
          <p:nvPr>
            <p:ph idx="1"/>
          </p:nvPr>
        </p:nvSpPr>
        <p:spPr bwMode="auto">
          <a:xfrm>
            <a:off x="635000" y="2057400"/>
            <a:ext cx="11703050" cy="6435725"/>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mtClean="0">
                <a:latin typeface="Arial" pitchFamily="34" charset="0"/>
                <a:cs typeface="Arial" pitchFamily="34" charset="0"/>
                <a:sym typeface="Arial" pitchFamily="34" charset="0"/>
              </a:rPr>
              <a:t>Much controversy over teaching </a:t>
            </a:r>
            <a:r>
              <a:rPr lang="ja-JP" altLang="en-US" smtClean="0">
                <a:latin typeface="Arial" pitchFamily="34" charset="0"/>
                <a:cs typeface="Arial" pitchFamily="34" charset="0"/>
                <a:sym typeface="Arial" pitchFamily="34" charset="0"/>
              </a:rPr>
              <a:t>“</a:t>
            </a:r>
            <a:r>
              <a:rPr lang="en-US" altLang="ja-JP" smtClean="0">
                <a:latin typeface="Arial" pitchFamily="34" charset="0"/>
                <a:cs typeface="Arial" pitchFamily="34" charset="0"/>
                <a:sym typeface="Arial" pitchFamily="34" charset="0"/>
              </a:rPr>
              <a:t>how to hack</a:t>
            </a:r>
            <a:r>
              <a:rPr lang="ja-JP" altLang="en-US" smtClean="0">
                <a:latin typeface="Arial" pitchFamily="34" charset="0"/>
                <a:cs typeface="Arial" pitchFamily="34" charset="0"/>
                <a:sym typeface="Arial" pitchFamily="34" charset="0"/>
              </a:rPr>
              <a:t>”</a:t>
            </a:r>
            <a:endParaRPr lang="en-US" altLang="ja-JP" smtClean="0">
              <a:latin typeface="Arial" pitchFamily="34" charset="0"/>
              <a:sym typeface="Arial" pitchFamily="34" charset="0"/>
            </a:endParaRPr>
          </a:p>
          <a:p>
            <a:pPr marL="571500" indent="-571500" algn="l" eaLnBrk="1" hangingPunct="1">
              <a:buFontTx/>
              <a:buChar char="•"/>
            </a:pPr>
            <a:r>
              <a:rPr lang="en-US" altLang="en-US" smtClean="0">
                <a:latin typeface="Arial" pitchFamily="34" charset="0"/>
                <a:cs typeface="Arial" pitchFamily="34" charset="0"/>
                <a:sym typeface="Arial" pitchFamily="34" charset="0"/>
              </a:rPr>
              <a:t>Why should we learn this?</a:t>
            </a:r>
            <a:endParaRPr lang="en-US" altLang="en-US" smtClean="0">
              <a:latin typeface="Arial" pitchFamily="34" charset="0"/>
              <a:sym typeface="Arial" pitchFamily="34" charset="0"/>
            </a:endParaRPr>
          </a:p>
          <a:p>
            <a:pPr marL="571500" indent="-571500" algn="l" eaLnBrk="1" hangingPunct="1">
              <a:buFontTx/>
              <a:buChar char="•"/>
            </a:pPr>
            <a:r>
              <a:rPr lang="en-US" altLang="en-US" smtClean="0">
                <a:latin typeface="Arial" pitchFamily="34" charset="0"/>
                <a:cs typeface="Arial" pitchFamily="34" charset="0"/>
                <a:sym typeface="Arial" pitchFamily="34" charset="0"/>
              </a:rPr>
              <a:t>You have to know how networks are attacked in order mount an effective defense.</a:t>
            </a:r>
            <a:endParaRPr lang="en-US" altLang="en-US" smtClean="0">
              <a:latin typeface="Arial" pitchFamily="34" charset="0"/>
              <a:sym typeface="Arial" pitchFamily="34" charset="0"/>
            </a:endParaRPr>
          </a:p>
          <a:p>
            <a:pPr marL="571500" indent="-571500" algn="l" eaLnBrk="1" hangingPunct="1">
              <a:buFontTx/>
              <a:buChar char="•"/>
            </a:pPr>
            <a:r>
              <a:rPr lang="ja-JP" altLang="en-US" smtClean="0">
                <a:latin typeface="Arial" pitchFamily="34" charset="0"/>
                <a:cs typeface="Arial" pitchFamily="34" charset="0"/>
                <a:sym typeface="Arial" pitchFamily="34" charset="0"/>
              </a:rPr>
              <a:t>“</a:t>
            </a:r>
            <a:r>
              <a:rPr lang="en-US" altLang="ja-JP" smtClean="0">
                <a:latin typeface="Arial" pitchFamily="34" charset="0"/>
                <a:cs typeface="Arial" pitchFamily="34" charset="0"/>
                <a:sym typeface="Arial" pitchFamily="34" charset="0"/>
              </a:rPr>
              <a:t>Know your enemy</a:t>
            </a:r>
            <a:r>
              <a:rPr lang="ja-JP" altLang="en-US" smtClean="0">
                <a:latin typeface="Arial" pitchFamily="34" charset="0"/>
                <a:cs typeface="Arial" pitchFamily="34" charset="0"/>
                <a:sym typeface="Arial" pitchFamily="34" charset="0"/>
              </a:rPr>
              <a:t>”</a:t>
            </a:r>
            <a:endParaRPr lang="en-US" altLang="ja-JP" smtClean="0">
              <a:latin typeface="Arial" pitchFamily="34" charset="0"/>
              <a:sym typeface="Arial" pitchFamily="34" charset="0"/>
            </a:endParaRPr>
          </a:p>
          <a:p>
            <a:pPr marL="571500" indent="-571500" algn="l" eaLnBrk="1" hangingPunct="1">
              <a:buFontTx/>
              <a:buChar char="•"/>
            </a:pPr>
            <a:r>
              <a:rPr lang="en-US" altLang="en-US" smtClean="0">
                <a:latin typeface="Arial" pitchFamily="34" charset="0"/>
                <a:cs typeface="Arial" pitchFamily="34" charset="0"/>
                <a:sym typeface="Arial" pitchFamily="34" charset="0"/>
              </a:rPr>
              <a:t> However, with this knowledge comes responsibility.</a:t>
            </a:r>
            <a:endParaRPr lang="en-US" altLang="en-US" smtClean="0">
              <a:latin typeface="Arial" pitchFamily="34" charset="0"/>
              <a:sym typeface="Arial" pitchFamily="34" charset="0"/>
            </a:endParaRPr>
          </a:p>
          <a:p>
            <a:pPr marL="571500" indent="-571500" algn="l" eaLnBrk="1" hangingPunct="1">
              <a:buFontTx/>
              <a:buChar char="•"/>
            </a:pPr>
            <a:r>
              <a:rPr lang="en-US" altLang="en-US" smtClean="0">
                <a:latin typeface="Arial" pitchFamily="34" charset="0"/>
                <a:cs typeface="Arial" pitchFamily="34" charset="0"/>
                <a:sym typeface="Arial" pitchFamily="34" charset="0"/>
              </a:rPr>
              <a:t>Much like if you learn how to fire a weapon you only do it at the pistol range not in the middle of the street.</a:t>
            </a:r>
            <a:endParaRPr lang="en-US" altLang="en-US" smtClean="0">
              <a:latin typeface="Arial" pitchFamily="34" charset="0"/>
              <a:sym typeface="Arial" pitchFamily="34" charset="0"/>
            </a:endParaRPr>
          </a:p>
          <a:p>
            <a:pPr marL="571500" indent="-571500" algn="l" eaLnBrk="1" hangingPunct="1">
              <a:buFontTx/>
              <a:buChar char="•"/>
            </a:pPr>
            <a:r>
              <a:rPr lang="en-US" altLang="en-US" i="1" smtClean="0">
                <a:solidFill>
                  <a:srgbClr val="800000"/>
                </a:solidFill>
                <a:latin typeface="Arial" pitchFamily="34" charset="0"/>
                <a:cs typeface="Arial" pitchFamily="34" charset="0"/>
                <a:sym typeface="Arial" pitchFamily="34" charset="0"/>
              </a:rPr>
              <a:t>Likewise, skills taught here are to only be used in the confines of a controlled computer security research lab.</a:t>
            </a:r>
            <a:endParaRPr lang="en-US" altLang="en-US" i="1" smtClean="0">
              <a:solidFill>
                <a:srgbClr val="800000"/>
              </a:solidFill>
              <a:latin typeface="Arial" pitchFamily="34" charset="0"/>
              <a:sym typeface="Arial" pitchFamily="34" charset="0"/>
            </a:endParaRPr>
          </a:p>
          <a:p>
            <a:pPr marL="571500" indent="-571500" algn="l" eaLnBrk="1" hangingPunct="1">
              <a:buFontTx/>
              <a:buChar char="•"/>
            </a:pPr>
            <a:r>
              <a:rPr lang="en-US" altLang="en-US" i="1" smtClean="0">
                <a:solidFill>
                  <a:srgbClr val="800000"/>
                </a:solidFill>
                <a:latin typeface="Arial" pitchFamily="34" charset="0"/>
                <a:cs typeface="Arial" pitchFamily="34" charset="0"/>
                <a:sym typeface="Arial" pitchFamily="34" charset="0"/>
              </a:rPr>
              <a:t>If you go out and do something stupid – you will end up in jail.</a:t>
            </a:r>
            <a:endParaRPr lang="en-US" altLang="en-US" i="1" smtClean="0">
              <a:solidFill>
                <a:srgbClr val="800000"/>
              </a:solidFill>
              <a:latin typeface="Arial" pitchFamily="34" charset="0"/>
              <a:sym typeface="Arial" pitchFamily="34" charset="0"/>
            </a:endParaRPr>
          </a:p>
        </p:txBody>
      </p:sp>
      <p:sp>
        <p:nvSpPr>
          <p:cNvPr id="410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2531" name="Rectangle 4"/>
          <p:cNvSpPr>
            <a:spLocks noGrp="1" noChangeArrowheads="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smtClean="0">
                <a:latin typeface="Arial" pitchFamily="34" charset="0"/>
                <a:cs typeface="Arial" pitchFamily="34" charset="0"/>
              </a:rPr>
              <a:t>Google Recon Automated</a:t>
            </a:r>
          </a:p>
        </p:txBody>
      </p:sp>
      <p:sp>
        <p:nvSpPr>
          <p:cNvPr id="22532" name="Rectangle 5"/>
          <p:cNvSpPr>
            <a:spLocks noGrp="1" noChangeArrowheads="1"/>
          </p:cNvSpPr>
          <p:nvPr>
            <p:ph idx="1"/>
          </p:nvPr>
        </p:nvSpPr>
        <p:spPr bwMode="auto">
          <a:xfrm>
            <a:off x="571500" y="1968500"/>
            <a:ext cx="12128500" cy="50419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rPr>
              <a:t>Foundstone SiteDigger </a:t>
            </a:r>
          </a:p>
          <a:p>
            <a:pPr marL="457200" lvl="1" algn="l" eaLnBrk="1" hangingPunct="1"/>
            <a:r>
              <a:rPr lang="en-US" altLang="en-US" sz="3200" smtClean="0">
                <a:latin typeface="Arial" pitchFamily="34" charset="0"/>
                <a:ea typeface="MS PGothic" pitchFamily="34" charset="-128"/>
              </a:rPr>
              <a:t>(</a:t>
            </a:r>
            <a:r>
              <a:rPr lang="en-US" altLang="en-US" sz="3200" u="sng" smtClean="0">
                <a:solidFill>
                  <a:srgbClr val="009999"/>
                </a:solidFill>
                <a:latin typeface="Arial" pitchFamily="34" charset="0"/>
                <a:ea typeface="MS PGothic" pitchFamily="34" charset="-128"/>
              </a:rPr>
              <a:t>http://www.mcafee.com/us/downloads/free-tools/sitedigger.aspx</a:t>
            </a:r>
            <a:r>
              <a:rPr lang="en-US" altLang="en-US" sz="3200" smtClean="0">
                <a:latin typeface="Arial" pitchFamily="34" charset="0"/>
                <a:ea typeface="MS PGothic" pitchFamily="34" charset="-128"/>
              </a:rPr>
              <a:t>)</a:t>
            </a:r>
          </a:p>
          <a:p>
            <a:pPr algn="l" eaLnBrk="1" hangingPunct="1"/>
            <a:r>
              <a:rPr lang="en-US" altLang="en-US" sz="3200" smtClean="0">
                <a:latin typeface="Arial" pitchFamily="34" charset="0"/>
                <a:cs typeface="Arial" pitchFamily="34" charset="0"/>
              </a:rPr>
              <a:t>Wikto by Sensepost </a:t>
            </a:r>
          </a:p>
          <a:p>
            <a:pPr marL="457200" lvl="1" algn="l" eaLnBrk="1" hangingPunct="1"/>
            <a:r>
              <a:rPr lang="en-US" altLang="en-US" sz="3200" smtClean="0">
                <a:latin typeface="Arial" pitchFamily="34" charset="0"/>
                <a:ea typeface="MS PGothic" pitchFamily="34" charset="-128"/>
              </a:rPr>
              <a:t>(</a:t>
            </a:r>
            <a:r>
              <a:rPr lang="en-US" altLang="en-US" sz="3200" u="sng" smtClean="0">
                <a:solidFill>
                  <a:srgbClr val="009999"/>
                </a:solidFill>
                <a:latin typeface="Arial" pitchFamily="34" charset="0"/>
                <a:ea typeface="MS PGothic" pitchFamily="34" charset="-128"/>
              </a:rPr>
              <a:t>http://www.sensepost.com/labs/tools/pentest/wikto</a:t>
            </a:r>
            <a:r>
              <a:rPr lang="en-US" altLang="en-US" sz="3200" smtClean="0">
                <a:latin typeface="Arial" pitchFamily="34" charset="0"/>
                <a:ea typeface="MS PGothic" pitchFamily="34" charset="-128"/>
              </a:rPr>
              <a:t>)</a:t>
            </a:r>
          </a:p>
        </p:txBody>
      </p:sp>
      <p:pic>
        <p:nvPicPr>
          <p:cNvPr id="22534" name="Picture 1"/>
          <p:cNvPicPr>
            <a:picLocks noChangeAspect="1"/>
          </p:cNvPicPr>
          <p:nvPr/>
        </p:nvPicPr>
        <p:blipFill>
          <a:blip r:embed="rId2"/>
          <a:srcRect/>
          <a:stretch>
            <a:fillRect/>
          </a:stretch>
        </p:blipFill>
        <p:spPr bwMode="auto">
          <a:xfrm>
            <a:off x="5207000" y="4572000"/>
            <a:ext cx="7010400" cy="4899025"/>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20</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3555" name="Rectangle 4"/>
          <p:cNvSpPr>
            <a:spLocks noGrp="1" noChangeArrowheads="1"/>
          </p:cNvSpPr>
          <p:nvPr>
            <p:ph type="title"/>
          </p:nvPr>
        </p:nvSpPr>
        <p:spPr bwMode="auto">
          <a:xfrm>
            <a:off x="5588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Edgar Database – </a:t>
            </a:r>
            <a:r>
              <a:rPr lang="en-US" altLang="en-US" sz="3200" i="0" u="sng" smtClean="0">
                <a:solidFill>
                  <a:srgbClr val="009999"/>
                </a:solidFill>
                <a:latin typeface="Arial" pitchFamily="34" charset="0"/>
                <a:cs typeface="Arial" pitchFamily="34" charset="0"/>
                <a:hlinkClick r:id="rId2"/>
              </a:rPr>
              <a:t>www.sec.gov</a:t>
            </a:r>
            <a:r>
              <a:rPr lang="en-US" altLang="en-US" sz="3200" i="0" smtClean="0">
                <a:latin typeface="Arial" pitchFamily="34" charset="0"/>
                <a:cs typeface="Arial" pitchFamily="34" charset="0"/>
              </a:rPr>
              <a:t>	</a:t>
            </a:r>
          </a:p>
        </p:txBody>
      </p:sp>
      <p:sp>
        <p:nvSpPr>
          <p:cNvPr id="23556" name="Rectangle 5"/>
          <p:cNvSpPr>
            <a:spLocks noGrp="1" noChangeArrowheads="1"/>
          </p:cNvSpPr>
          <p:nvPr>
            <p:ph idx="1"/>
          </p:nvPr>
        </p:nvSpPr>
        <p:spPr bwMode="auto">
          <a:xfrm>
            <a:off x="571500" y="1968500"/>
            <a:ext cx="12128500" cy="32131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mtClean="0">
                <a:latin typeface="Arial" pitchFamily="34" charset="0"/>
                <a:cs typeface="Arial" pitchFamily="34" charset="0"/>
              </a:rPr>
              <a:t>If the company is public traded the Edgar database can be a valuable resource </a:t>
            </a:r>
          </a:p>
        </p:txBody>
      </p:sp>
      <p:pic>
        <p:nvPicPr>
          <p:cNvPr id="23558" name="Picture 7"/>
          <p:cNvPicPr>
            <a:picLocks noChangeArrowheads="1"/>
          </p:cNvPicPr>
          <p:nvPr/>
        </p:nvPicPr>
        <p:blipFill>
          <a:blip r:embed="rId3"/>
          <a:srcRect/>
          <a:stretch>
            <a:fillRect/>
          </a:stretch>
        </p:blipFill>
        <p:spPr bwMode="auto">
          <a:xfrm>
            <a:off x="1473200" y="3276600"/>
            <a:ext cx="9982200" cy="597535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21</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4579" name="Rectangle 4"/>
          <p:cNvSpPr>
            <a:spLocks noGrp="1" noChangeArrowheads="1"/>
          </p:cNvSpPr>
          <p:nvPr>
            <p:ph type="title"/>
          </p:nvPr>
        </p:nvSpPr>
        <p:spPr bwMode="auto">
          <a:xfrm>
            <a:off x="5588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Maltego</a:t>
            </a:r>
          </a:p>
        </p:txBody>
      </p:sp>
      <p:sp>
        <p:nvSpPr>
          <p:cNvPr id="62469" name="Rectangle 5"/>
          <p:cNvSpPr>
            <a:spLocks noGrp="1" noChangeArrowheads="1"/>
          </p:cNvSpPr>
          <p:nvPr>
            <p:ph idx="1"/>
          </p:nvPr>
        </p:nvSpPr>
        <p:spPr>
          <a:xfrm>
            <a:off x="571500" y="1968500"/>
            <a:ext cx="12128500" cy="3213100"/>
          </a:xfrm>
        </p:spPr>
        <p:txBody>
          <a:bodyPr/>
          <a:lstStyle/>
          <a:p>
            <a:pPr marL="571500" indent="-571500" algn="l" eaLnBrk="1" hangingPunct="1">
              <a:buFont typeface="Arial"/>
              <a:buChar char="•"/>
              <a:defRPr/>
            </a:pPr>
            <a:r>
              <a:rPr lang="en-US" sz="3200" dirty="0">
                <a:latin typeface="Arial" charset="0"/>
                <a:cs typeface="Arial" charset="0"/>
              </a:rPr>
              <a:t>Information gathering tool which visually displays the relationship between information.</a:t>
            </a:r>
          </a:p>
          <a:p>
            <a:pPr marL="457200" lvl="1" indent="0" algn="l">
              <a:defRPr/>
            </a:pPr>
            <a:r>
              <a:rPr lang="en-US" sz="3200" dirty="0" smtClean="0">
                <a:latin typeface="Arial" charset="0"/>
                <a:ea typeface="ＭＳ Ｐゴシック" charset="0"/>
              </a:rPr>
              <a:t>	Domain </a:t>
            </a:r>
            <a:r>
              <a:rPr lang="en-US" sz="3200" dirty="0">
                <a:latin typeface="Arial" charset="0"/>
                <a:ea typeface="ＭＳ Ｐゴシック" charset="0"/>
              </a:rPr>
              <a:t>Names </a:t>
            </a:r>
          </a:p>
          <a:p>
            <a:pPr marL="457200" lvl="1" indent="0" algn="l">
              <a:defRPr/>
            </a:pPr>
            <a:r>
              <a:rPr lang="en-US" sz="3200" dirty="0" smtClean="0">
                <a:latin typeface="Arial" charset="0"/>
                <a:ea typeface="ＭＳ Ｐゴシック" charset="0"/>
              </a:rPr>
              <a:t>	</a:t>
            </a:r>
            <a:r>
              <a:rPr lang="en-US" sz="3200" dirty="0" err="1" smtClean="0">
                <a:latin typeface="Arial" charset="0"/>
                <a:ea typeface="ＭＳ Ｐゴシック" charset="0"/>
              </a:rPr>
              <a:t>Whois</a:t>
            </a:r>
            <a:r>
              <a:rPr lang="en-US" sz="3200" dirty="0" smtClean="0">
                <a:latin typeface="Arial" charset="0"/>
                <a:ea typeface="ＭＳ Ｐゴシック" charset="0"/>
              </a:rPr>
              <a:t> </a:t>
            </a:r>
            <a:r>
              <a:rPr lang="en-US" sz="3200" dirty="0">
                <a:latin typeface="Arial" charset="0"/>
                <a:ea typeface="ＭＳ Ｐゴシック" charset="0"/>
              </a:rPr>
              <a:t>Information </a:t>
            </a:r>
          </a:p>
          <a:p>
            <a:pPr marL="457200" lvl="1" indent="0" algn="l">
              <a:defRPr/>
            </a:pPr>
            <a:r>
              <a:rPr lang="en-US" sz="3200" dirty="0" smtClean="0">
                <a:latin typeface="Arial" charset="0"/>
                <a:ea typeface="ＭＳ Ｐゴシック" charset="0"/>
              </a:rPr>
              <a:t>	DNS </a:t>
            </a:r>
            <a:r>
              <a:rPr lang="en-US" sz="3200" dirty="0">
                <a:latin typeface="Arial" charset="0"/>
                <a:ea typeface="ＭＳ Ｐゴシック" charset="0"/>
              </a:rPr>
              <a:t>Names </a:t>
            </a:r>
          </a:p>
          <a:p>
            <a:pPr marL="457200" lvl="1" indent="0" algn="l">
              <a:defRPr/>
            </a:pPr>
            <a:r>
              <a:rPr lang="en-US" sz="3200" dirty="0" smtClean="0">
                <a:latin typeface="Arial" charset="0"/>
                <a:ea typeface="ＭＳ Ｐゴシック" charset="0"/>
              </a:rPr>
              <a:t>	</a:t>
            </a:r>
            <a:r>
              <a:rPr lang="en-US" sz="3200" dirty="0" err="1" smtClean="0">
                <a:latin typeface="Arial" charset="0"/>
                <a:ea typeface="ＭＳ Ｐゴシック" charset="0"/>
              </a:rPr>
              <a:t>Netblocks</a:t>
            </a:r>
            <a:r>
              <a:rPr lang="en-US" sz="3200" dirty="0" smtClean="0">
                <a:latin typeface="Arial" charset="0"/>
                <a:ea typeface="ＭＳ Ｐゴシック" charset="0"/>
              </a:rPr>
              <a:t> </a:t>
            </a:r>
            <a:endParaRPr lang="en-US" sz="3200" dirty="0">
              <a:latin typeface="Arial" charset="0"/>
              <a:ea typeface="ＭＳ Ｐゴシック" charset="0"/>
            </a:endParaRPr>
          </a:p>
          <a:p>
            <a:pPr marL="457200" lvl="1" indent="0" algn="l">
              <a:defRPr/>
            </a:pPr>
            <a:r>
              <a:rPr lang="en-US" sz="3200" dirty="0" smtClean="0">
                <a:latin typeface="Arial" charset="0"/>
                <a:ea typeface="ＭＳ Ｐゴシック" charset="0"/>
              </a:rPr>
              <a:t>	IP </a:t>
            </a:r>
            <a:r>
              <a:rPr lang="en-US" sz="3200" dirty="0">
                <a:latin typeface="Arial" charset="0"/>
                <a:ea typeface="ＭＳ Ｐゴシック" charset="0"/>
              </a:rPr>
              <a:t>Addresses </a:t>
            </a:r>
          </a:p>
          <a:p>
            <a:pPr marL="571500" indent="-571500" algn="l">
              <a:buFont typeface="Arial"/>
              <a:buChar char="•"/>
              <a:defRPr/>
            </a:pPr>
            <a:r>
              <a:rPr lang="en-US" sz="3200" dirty="0">
                <a:latin typeface="Arial" charset="0"/>
                <a:cs typeface="Arial" charset="0"/>
              </a:rPr>
              <a:t>Also allow for the enumeration of people</a:t>
            </a:r>
          </a:p>
          <a:p>
            <a:pPr marL="457200" lvl="1" indent="0" algn="l">
              <a:defRPr/>
            </a:pPr>
            <a:r>
              <a:rPr lang="en-US" sz="3200" dirty="0" smtClean="0">
                <a:latin typeface="Arial" charset="0"/>
                <a:ea typeface="ＭＳ Ｐゴシック" charset="0"/>
                <a:cs typeface="ＭＳ Ｐゴシック" charset="0"/>
              </a:rPr>
              <a:t>	Email </a:t>
            </a:r>
            <a:r>
              <a:rPr lang="en-US" sz="3200" dirty="0">
                <a:latin typeface="Arial" charset="0"/>
                <a:ea typeface="ＭＳ Ｐゴシック" charset="0"/>
                <a:cs typeface="ＭＳ Ｐゴシック" charset="0"/>
              </a:rPr>
              <a:t>addresses</a:t>
            </a:r>
          </a:p>
          <a:p>
            <a:pPr marL="457200" lvl="1" indent="0" algn="l">
              <a:defRPr/>
            </a:pPr>
            <a:r>
              <a:rPr lang="en-US" sz="3200" dirty="0" smtClean="0">
                <a:latin typeface="Arial" charset="0"/>
                <a:ea typeface="ＭＳ Ｐゴシック" charset="0"/>
                <a:cs typeface="ＭＳ Ｐゴシック" charset="0"/>
              </a:rPr>
              <a:t>	Web </a:t>
            </a:r>
            <a:r>
              <a:rPr lang="en-US" sz="3200" dirty="0">
                <a:latin typeface="Arial" charset="0"/>
                <a:ea typeface="ＭＳ Ｐゴシック" charset="0"/>
                <a:cs typeface="ＭＳ Ｐゴシック" charset="0"/>
              </a:rPr>
              <a:t>sites associated with a person</a:t>
            </a:r>
          </a:p>
          <a:p>
            <a:pPr marL="457200" lvl="1" indent="0" algn="l">
              <a:defRPr/>
            </a:pPr>
            <a:r>
              <a:rPr lang="en-US" sz="3200" dirty="0" smtClean="0">
                <a:latin typeface="Arial" charset="0"/>
                <a:ea typeface="ＭＳ Ｐゴシック" charset="0"/>
                <a:cs typeface="ＭＳ Ｐゴシック" charset="0"/>
              </a:rPr>
              <a:t>	Phone </a:t>
            </a:r>
            <a:r>
              <a:rPr lang="en-US" sz="3200" dirty="0">
                <a:latin typeface="Arial" charset="0"/>
                <a:ea typeface="ＭＳ Ｐゴシック" charset="0"/>
                <a:cs typeface="ＭＳ Ｐゴシック" charset="0"/>
              </a:rPr>
              <a:t>numbers associated with a person's name </a:t>
            </a:r>
          </a:p>
          <a:p>
            <a:pPr marL="457200" lvl="1" indent="0" algn="l">
              <a:defRPr/>
            </a:pPr>
            <a:r>
              <a:rPr lang="en-US" sz="3200" dirty="0" smtClean="0">
                <a:latin typeface="Arial" charset="0"/>
                <a:ea typeface="ＭＳ Ｐゴシック" charset="0"/>
                <a:cs typeface="ＭＳ Ｐゴシック" charset="0"/>
              </a:rPr>
              <a:t>	Social </a:t>
            </a:r>
            <a:r>
              <a:rPr lang="en-US" sz="3200" dirty="0">
                <a:latin typeface="Arial" charset="0"/>
                <a:ea typeface="ＭＳ Ｐゴシック" charset="0"/>
                <a:cs typeface="ＭＳ Ｐゴシック" charset="0"/>
              </a:rPr>
              <a:t>groups that are associated with a person</a:t>
            </a:r>
          </a:p>
          <a:p>
            <a:pPr marL="457200" lvl="1" indent="0" algn="l">
              <a:defRPr/>
            </a:pPr>
            <a:r>
              <a:rPr lang="en-US" sz="3200" dirty="0" smtClean="0">
                <a:latin typeface="Arial" charset="0"/>
                <a:ea typeface="ＭＳ Ｐゴシック" charset="0"/>
                <a:cs typeface="ＭＳ Ｐゴシック" charset="0"/>
              </a:rPr>
              <a:t>	Companies </a:t>
            </a:r>
            <a:r>
              <a:rPr lang="en-US" sz="3200" dirty="0">
                <a:latin typeface="Arial" charset="0"/>
                <a:ea typeface="ＭＳ Ｐゴシック" charset="0"/>
                <a:cs typeface="ＭＳ Ｐゴシック" charset="0"/>
              </a:rPr>
              <a:t>and organizations associated with a person</a:t>
            </a:r>
          </a:p>
          <a:p>
            <a:pPr marL="571500" indent="-571500" algn="l" eaLnBrk="1" hangingPunct="1">
              <a:buFont typeface="Arial"/>
              <a:buChar char="•"/>
              <a:defRPr/>
            </a:pPr>
            <a:endParaRPr lang="en-US" sz="3200" dirty="0">
              <a:latin typeface="Arial" charset="0"/>
              <a:cs typeface="Arial" charset="0"/>
            </a:endParaRPr>
          </a:p>
          <a:p>
            <a:pPr marL="1028700" lvl="1" indent="-571500" algn="l" eaLnBrk="1" hangingPunct="1">
              <a:buFont typeface="Arial"/>
              <a:buChar char="•"/>
              <a:defRPr/>
            </a:pPr>
            <a:endParaRPr lang="en-US" sz="3200" dirty="0">
              <a:latin typeface="Arial" charset="0"/>
              <a:ea typeface="ＭＳ Ｐゴシック" charset="0"/>
              <a:cs typeface="ＭＳ Ｐゴシック"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22</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5603"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Maltego</a:t>
            </a:r>
          </a:p>
        </p:txBody>
      </p:sp>
      <p:pic>
        <p:nvPicPr>
          <p:cNvPr id="25605" name="Picture 2"/>
          <p:cNvPicPr>
            <a:picLocks noChangeAspect="1"/>
          </p:cNvPicPr>
          <p:nvPr/>
        </p:nvPicPr>
        <p:blipFill>
          <a:blip r:embed="rId2"/>
          <a:srcRect/>
          <a:stretch>
            <a:fillRect/>
          </a:stretch>
        </p:blipFill>
        <p:spPr bwMode="auto">
          <a:xfrm>
            <a:off x="330200" y="1828800"/>
            <a:ext cx="12166600" cy="7010400"/>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23</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6627" name="Rectangle 4"/>
          <p:cNvSpPr>
            <a:spLocks noGrp="1" noChangeArrowheads="1"/>
          </p:cNvSpPr>
          <p:nvPr>
            <p:ph type="title"/>
          </p:nvPr>
        </p:nvSpPr>
        <p:spPr bwMode="auto">
          <a:xfrm>
            <a:off x="5588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Individual – Social Network Profile</a:t>
            </a:r>
          </a:p>
        </p:txBody>
      </p:sp>
      <p:sp>
        <p:nvSpPr>
          <p:cNvPr id="26628" name="Rectangle 5"/>
          <p:cNvSpPr>
            <a:spLocks noGrp="1" noChangeArrowheads="1"/>
          </p:cNvSpPr>
          <p:nvPr>
            <p:ph idx="1"/>
          </p:nvPr>
        </p:nvSpPr>
        <p:spPr bwMode="auto">
          <a:xfrm>
            <a:off x="571500" y="1968500"/>
            <a:ext cx="12128500" cy="32131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mtClean="0">
                <a:latin typeface="Arial" pitchFamily="34" charset="0"/>
                <a:cs typeface="Arial" pitchFamily="34" charset="0"/>
              </a:rPr>
              <a:t>Metadata Leakage</a:t>
            </a:r>
            <a:endParaRPr lang="en-US" altLang="en-US" smtClean="0">
              <a:latin typeface="Arial" pitchFamily="34" charset="0"/>
              <a:ea typeface="MS PGothic" pitchFamily="34" charset="-128"/>
            </a:endParaRPr>
          </a:p>
          <a:p>
            <a:pPr marL="571500" indent="-571500" algn="l" eaLnBrk="1" hangingPunct="1">
              <a:buFontTx/>
              <a:buChar char="•"/>
            </a:pPr>
            <a:endParaRPr lang="en-US" altLang="en-US" smtClean="0">
              <a:latin typeface="Arial" pitchFamily="34" charset="0"/>
              <a:cs typeface="Arial" pitchFamily="34" charset="0"/>
            </a:endParaRPr>
          </a:p>
          <a:p>
            <a:pPr marL="571500" indent="-571500" algn="l" eaLnBrk="1" hangingPunct="1">
              <a:buFontTx/>
              <a:buChar char="•"/>
            </a:pPr>
            <a:r>
              <a:rPr lang="en-US" altLang="en-US" smtClean="0">
                <a:latin typeface="Arial" pitchFamily="34" charset="0"/>
                <a:cs typeface="Arial" pitchFamily="34" charset="0"/>
              </a:rPr>
              <a:t>Tone</a:t>
            </a:r>
          </a:p>
          <a:p>
            <a:pPr marL="571500" indent="-571500" algn="l" eaLnBrk="1" hangingPunct="1">
              <a:buFontTx/>
              <a:buChar char="•"/>
            </a:pPr>
            <a:endParaRPr lang="en-US" altLang="en-US" smtClean="0">
              <a:latin typeface="Arial" pitchFamily="34" charset="0"/>
              <a:cs typeface="Arial" pitchFamily="34" charset="0"/>
            </a:endParaRPr>
          </a:p>
          <a:p>
            <a:pPr marL="571500" indent="-571500" algn="l" eaLnBrk="1" hangingPunct="1">
              <a:buFontTx/>
              <a:buChar char="•"/>
            </a:pPr>
            <a:r>
              <a:rPr lang="en-US" altLang="en-US" smtClean="0">
                <a:latin typeface="Arial" pitchFamily="34" charset="0"/>
                <a:cs typeface="Arial" pitchFamily="34" charset="0"/>
              </a:rPr>
              <a:t>Frequency</a:t>
            </a:r>
          </a:p>
          <a:p>
            <a:pPr marL="571500" indent="-571500" algn="l" eaLnBrk="1" hangingPunct="1">
              <a:buFontTx/>
              <a:buChar char="•"/>
            </a:pPr>
            <a:endParaRPr lang="en-US" altLang="en-US" smtClean="0">
              <a:latin typeface="Arial" pitchFamily="34" charset="0"/>
              <a:cs typeface="Arial" pitchFamily="34" charset="0"/>
            </a:endParaRPr>
          </a:p>
          <a:p>
            <a:pPr marL="571500" indent="-571500" algn="l" eaLnBrk="1" hangingPunct="1">
              <a:buFontTx/>
              <a:buChar char="•"/>
            </a:pPr>
            <a:r>
              <a:rPr lang="en-US" altLang="en-US" smtClean="0">
                <a:latin typeface="Arial" pitchFamily="34" charset="0"/>
                <a:cs typeface="Arial" pitchFamily="34" charset="0"/>
              </a:rPr>
              <a:t>Location Awareness</a:t>
            </a:r>
          </a:p>
          <a:p>
            <a:pPr marL="571500" indent="-571500" algn="l" eaLnBrk="1" hangingPunct="1">
              <a:buFontTx/>
              <a:buChar char="•"/>
            </a:pPr>
            <a:endParaRPr lang="en-US" altLang="en-US" smtClean="0">
              <a:latin typeface="Arial" pitchFamily="34" charset="0"/>
              <a:cs typeface="Arial" pitchFamily="34" charset="0"/>
            </a:endParaRPr>
          </a:p>
          <a:p>
            <a:pPr marL="571500" indent="-571500" algn="l" eaLnBrk="1" hangingPunct="1">
              <a:buFontTx/>
              <a:buChar char="•"/>
            </a:pPr>
            <a:r>
              <a:rPr lang="en-US" altLang="en-US" smtClean="0">
                <a:latin typeface="Arial" pitchFamily="34" charset="0"/>
                <a:cs typeface="Arial" pitchFamily="34" charset="0"/>
              </a:rPr>
              <a:t>Social Media Presense</a:t>
            </a:r>
          </a:p>
          <a:p>
            <a:pPr marL="1028700" lvl="1" indent="-571500" algn="l" eaLnBrk="1" hangingPunct="1">
              <a:buFont typeface="Arial" pitchFamily="34" charset="0"/>
              <a:buChar char="•"/>
            </a:pPr>
            <a:endParaRPr lang="en-US" altLang="en-US" smtClean="0">
              <a:latin typeface="Arial" pitchFamily="34" charset="0"/>
              <a:ea typeface="MS PGothic" pitchFamily="34" charset="-128"/>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24</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00" y="1752600"/>
            <a:ext cx="11703050" cy="6435725"/>
          </a:xfrm>
        </p:spPr>
        <p:txBody>
          <a:bodyPr lIns="130046" tIns="65023" rIns="130046" bIns="65023">
            <a:normAutofit/>
          </a:bodyPr>
          <a:lstStyle/>
          <a:p>
            <a:pPr marL="0" indent="0" algn="l">
              <a:buClr>
                <a:srgbClr val="FF0000"/>
              </a:buClr>
              <a:defRPr/>
            </a:pPr>
            <a:endParaRPr lang="en-US" dirty="0" smtClean="0">
              <a:solidFill>
                <a:srgbClr val="FF0000"/>
              </a:solidFill>
              <a:latin typeface="Arial"/>
              <a:cs typeface="Arial"/>
            </a:endParaRPr>
          </a:p>
          <a:p>
            <a:pPr marL="571500" indent="-571500" algn="l">
              <a:buClr>
                <a:schemeClr val="tx1"/>
              </a:buClr>
              <a:buFont typeface="Arial"/>
              <a:buChar char="•"/>
              <a:defRPr/>
            </a:pPr>
            <a:r>
              <a:rPr lang="en-US" dirty="0" smtClean="0">
                <a:solidFill>
                  <a:srgbClr val="FF0000"/>
                </a:solidFill>
                <a:latin typeface="Arial"/>
                <a:cs typeface="Arial"/>
              </a:rPr>
              <a:t>Cree.py</a:t>
            </a:r>
            <a:r>
              <a:rPr lang="en-US" dirty="0" smtClean="0">
                <a:solidFill>
                  <a:schemeClr val="bg1"/>
                </a:solidFill>
                <a:latin typeface="Arial"/>
                <a:cs typeface="Arial"/>
              </a:rPr>
              <a:t> </a:t>
            </a:r>
            <a:r>
              <a:rPr lang="en-US" dirty="0" smtClean="0">
                <a:latin typeface="Arial"/>
                <a:cs typeface="Arial"/>
              </a:rPr>
              <a:t>is an open source intelligence gathering application. </a:t>
            </a:r>
          </a:p>
          <a:p>
            <a:pPr marL="571500" indent="-571500" algn="l">
              <a:buFont typeface="Arial"/>
              <a:buChar char="•"/>
              <a:defRPr/>
            </a:pPr>
            <a:endParaRPr lang="en-US" dirty="0" smtClean="0">
              <a:latin typeface="Arial"/>
              <a:cs typeface="Arial"/>
            </a:endParaRPr>
          </a:p>
          <a:p>
            <a:pPr marL="571500" indent="-571500" algn="l">
              <a:buFont typeface="Arial"/>
              <a:buChar char="•"/>
              <a:defRPr/>
            </a:pPr>
            <a:r>
              <a:rPr lang="en-US" dirty="0" smtClean="0">
                <a:latin typeface="Arial"/>
                <a:cs typeface="Arial"/>
              </a:rPr>
              <a:t>Can gather from Twitter. </a:t>
            </a:r>
          </a:p>
          <a:p>
            <a:pPr marL="571500" indent="-571500" algn="l">
              <a:buFont typeface="Arial"/>
              <a:buChar char="•"/>
              <a:defRPr/>
            </a:pPr>
            <a:endParaRPr lang="en-US" dirty="0" smtClean="0">
              <a:latin typeface="Arial"/>
              <a:cs typeface="Arial"/>
            </a:endParaRPr>
          </a:p>
          <a:p>
            <a:pPr marL="571500" indent="-571500" algn="l">
              <a:buFont typeface="Arial"/>
              <a:buChar char="•"/>
              <a:defRPr/>
            </a:pPr>
            <a:r>
              <a:rPr lang="en-US" dirty="0" smtClean="0">
                <a:latin typeface="Arial"/>
                <a:cs typeface="Arial"/>
              </a:rPr>
              <a:t>Cree.py can gather any geo-location data from </a:t>
            </a:r>
            <a:r>
              <a:rPr lang="en-US" dirty="0" err="1" smtClean="0">
                <a:latin typeface="Arial"/>
                <a:cs typeface="Arial"/>
              </a:rPr>
              <a:t>flickr</a:t>
            </a:r>
            <a:r>
              <a:rPr lang="en-US" dirty="0" smtClean="0">
                <a:latin typeface="Arial"/>
                <a:cs typeface="Arial"/>
              </a:rPr>
              <a:t>, twitpic.com, yfrog.com, img.ly, plixi.com, twitrpix.com, foleext.com, shozu.com, pickhur.com, moby.to, twitsnaps.com and twitgoo.com.</a:t>
            </a:r>
          </a:p>
        </p:txBody>
      </p:sp>
      <p:sp>
        <p:nvSpPr>
          <p:cNvPr id="4"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25</a:t>
            </a:fld>
            <a:endParaRPr lang="en-US" altLang="en-US" sz="1200" dirty="0">
              <a:solidFill>
                <a:schemeClr val="tx1"/>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8675"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Cree.py</a:t>
            </a:r>
          </a:p>
        </p:txBody>
      </p:sp>
      <p:pic>
        <p:nvPicPr>
          <p:cNvPr id="28677" name="Picture 1"/>
          <p:cNvPicPr>
            <a:picLocks noChangeAspect="1"/>
          </p:cNvPicPr>
          <p:nvPr/>
        </p:nvPicPr>
        <p:blipFill>
          <a:blip r:embed="rId2"/>
          <a:srcRect/>
          <a:stretch>
            <a:fillRect/>
          </a:stretch>
        </p:blipFill>
        <p:spPr bwMode="auto">
          <a:xfrm>
            <a:off x="254000" y="1828800"/>
            <a:ext cx="6731000" cy="5435600"/>
          </a:xfrm>
          <a:prstGeom prst="rect">
            <a:avLst/>
          </a:prstGeom>
          <a:noFill/>
          <a:ln w="9525">
            <a:noFill/>
            <a:miter lim="800000"/>
            <a:headEnd/>
            <a:tailEnd/>
          </a:ln>
        </p:spPr>
      </p:pic>
      <p:pic>
        <p:nvPicPr>
          <p:cNvPr id="28678" name="Picture 3"/>
          <p:cNvPicPr>
            <a:picLocks noChangeAspect="1"/>
          </p:cNvPicPr>
          <p:nvPr/>
        </p:nvPicPr>
        <p:blipFill>
          <a:blip r:embed="rId3"/>
          <a:srcRect/>
          <a:stretch>
            <a:fillRect/>
          </a:stretch>
        </p:blipFill>
        <p:spPr bwMode="auto">
          <a:xfrm>
            <a:off x="6045200" y="3886200"/>
            <a:ext cx="6731000" cy="54991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26</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9699" name="Rectangle 4"/>
          <p:cNvSpPr>
            <a:spLocks noGrp="1" noChangeArrowheads="1"/>
          </p:cNvSpPr>
          <p:nvPr>
            <p:ph type="title"/>
          </p:nvPr>
        </p:nvSpPr>
        <p:spPr>
          <a:xfrm>
            <a:off x="1016000" y="3124200"/>
            <a:ext cx="11055350" cy="2090738"/>
          </a:xfrm>
        </p:spPr>
        <p:txBody>
          <a:bodyPr/>
          <a:lstStyle/>
          <a:p>
            <a:pPr eaLnBrk="1" hangingPunct="1"/>
            <a:r>
              <a:rPr lang="en-US" altLang="en-US" sz="5400" b="1" i="0" smtClean="0">
                <a:latin typeface="Arial" pitchFamily="34" charset="0"/>
                <a:cs typeface="Arial" pitchFamily="34" charset="0"/>
                <a:sym typeface="Arial" pitchFamily="34" charset="0"/>
              </a:rPr>
              <a:t>Determine the Network Range (Scanning and Enumeration)</a:t>
            </a:r>
            <a:endParaRPr lang="en-US" altLang="en-US" sz="5400" b="1" i="0" smtClean="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27</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24" name="Rectangle 4"/>
          <p:cNvSpPr txBox="1">
            <a:spLocks noChangeArrowheads="1"/>
          </p:cNvSpPr>
          <p:nvPr/>
        </p:nvSpPr>
        <p:spPr bwMode="auto">
          <a:xfrm>
            <a:off x="254000" y="609600"/>
            <a:ext cx="12204700" cy="1192213"/>
          </a:xfrm>
          <a:prstGeom prst="rect">
            <a:avLst/>
          </a:prstGeom>
          <a:noFill/>
          <a:ln w="12700">
            <a:noFill/>
            <a:miter lim="800000"/>
            <a:headEnd/>
            <a:tailEnd/>
          </a:ln>
        </p:spPr>
        <p:txBody>
          <a:bodyPr lIns="50800" tIns="50800" rIns="50800" bIns="50800" anchor="b"/>
          <a:lstStyle/>
          <a:p>
            <a:pPr algn="l"/>
            <a:r>
              <a:rPr lang="en-US" altLang="en-US" sz="4000">
                <a:solidFill>
                  <a:schemeClr val="tx1"/>
                </a:solidFill>
                <a:latin typeface="Arial" pitchFamily="34" charset="0"/>
                <a:cs typeface="Arial" pitchFamily="34" charset="0"/>
                <a:sym typeface="Arial" pitchFamily="34" charset="0"/>
              </a:rPr>
              <a:t>Network Attack Methodology</a:t>
            </a:r>
            <a:endParaRPr lang="en-US" altLang="en-US" sz="4000">
              <a:solidFill>
                <a:schemeClr val="tx1"/>
              </a:solidFill>
              <a:latin typeface="Arial" pitchFamily="34" charset="0"/>
              <a:sym typeface="Arial" pitchFamily="34" charset="0"/>
            </a:endParaRPr>
          </a:p>
        </p:txBody>
      </p:sp>
      <p:sp>
        <p:nvSpPr>
          <p:cNvPr id="30725" name="Rectangle 5"/>
          <p:cNvSpPr txBox="1">
            <a:spLocks noChangeArrowheads="1"/>
          </p:cNvSpPr>
          <p:nvPr/>
        </p:nvSpPr>
        <p:spPr bwMode="auto">
          <a:xfrm>
            <a:off x="5588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latin typeface="Arial" pitchFamily="34" charset="0"/>
                <a:cs typeface="Arial" pitchFamily="34" charset="0"/>
                <a:sym typeface="Arial" pitchFamily="34" charset="0"/>
              </a:rPr>
              <a:t>Recon – Information gathering</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rgbClr val="FF0000"/>
                </a:solidFill>
                <a:latin typeface="Arial" pitchFamily="34" charset="0"/>
                <a:cs typeface="Arial" pitchFamily="34" charset="0"/>
                <a:sym typeface="Arial" pitchFamily="34" charset="0"/>
              </a:rPr>
              <a:t>Scanning – Enumeration</a:t>
            </a:r>
          </a:p>
          <a:p>
            <a:pPr marL="228600" lvl="1" algn="l">
              <a:buClr>
                <a:srgbClr val="400080"/>
              </a:buClr>
              <a:buSzPct val="88000"/>
              <a:buFont typeface="Gill Sans" charset="0"/>
              <a:buNone/>
            </a:pPr>
            <a:r>
              <a:rPr lang="en-US" altLang="en-US" sz="3600">
                <a:solidFill>
                  <a:srgbClr val="FF0000"/>
                </a:solidFill>
                <a:latin typeface="Arial" pitchFamily="34" charset="0"/>
                <a:cs typeface="Arial" pitchFamily="34" charset="0"/>
                <a:sym typeface="Arial" pitchFamily="34" charset="0"/>
              </a:rPr>
              <a:t>	Identify Hosts</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Vulnerability Identification</a:t>
            </a:r>
          </a:p>
          <a:p>
            <a:pPr marL="342900" indent="-342900" algn="l">
              <a:buClr>
                <a:srgbClr val="400080"/>
              </a:buClr>
              <a:buSzPct val="88000"/>
              <a:buFont typeface="Gill Sans" charset="0"/>
              <a:buChar char="•"/>
            </a:pPr>
            <a:endParaRPr lang="en-US" altLang="en-US" sz="3600">
              <a:solidFill>
                <a:schemeClr val="tx1"/>
              </a:solidFill>
              <a:latin typeface="Arial" pitchFamily="34" charset="0"/>
              <a:sym typeface="Arial" pitchFamily="34" charset="0"/>
            </a:endParaRPr>
          </a:p>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Exploitation</a:t>
            </a:r>
            <a:endParaRPr lang="en-US" altLang="en-US" sz="36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Gaining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Elevating given access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Application/Web level attacks</a:t>
            </a:r>
            <a:endParaRPr lang="en-US" altLang="en-US" sz="2800">
              <a:solidFill>
                <a:schemeClr val="tx1"/>
              </a:solidFill>
              <a:latin typeface="Arial" pitchFamily="34" charset="0"/>
              <a:sym typeface="Arial" pitchFamily="34" charset="0"/>
            </a:endParaRPr>
          </a:p>
          <a:p>
            <a:pPr marL="228600" lvl="1" algn="l" eaLnBrk="0" hangingPunct="0">
              <a:buClr>
                <a:srgbClr val="400080"/>
              </a:buClr>
              <a:buSzPct val="88000"/>
              <a:buFont typeface="Gill Sans" charset="0"/>
              <a:buChar char="-"/>
            </a:pPr>
            <a:r>
              <a:rPr lang="en-US" altLang="en-US" sz="2800">
                <a:solidFill>
                  <a:schemeClr val="tx1"/>
                </a:solidFill>
                <a:latin typeface="Arial" pitchFamily="34" charset="0"/>
                <a:ea typeface="MS PGothic" pitchFamily="34" charset="-128"/>
                <a:sym typeface="Arial" pitchFamily="34" charset="0"/>
              </a:rPr>
              <a:t>Denial of Service (DOS)</a:t>
            </a:r>
          </a:p>
          <a:p>
            <a:pPr marL="228600" lvl="1" algn="l" eaLnBrk="0" hangingPunct="0">
              <a:buClr>
                <a:srgbClr val="400080"/>
              </a:buClr>
              <a:buSzPct val="88000"/>
              <a:buFont typeface="Gill Sans" charset="0"/>
              <a:buChar char="-"/>
            </a:pPr>
            <a:endParaRPr lang="en-US" altLang="en-US" sz="2800">
              <a:solidFill>
                <a:schemeClr val="tx1"/>
              </a:solidFill>
              <a:latin typeface="Arial" pitchFamily="34" charset="0"/>
              <a:sym typeface="Arial" pitchFamily="34" charset="0"/>
            </a:endParaRPr>
          </a:p>
        </p:txBody>
      </p:sp>
      <p:sp>
        <p:nvSpPr>
          <p:cNvPr id="30726" name="Rectangle 5"/>
          <p:cNvSpPr txBox="1">
            <a:spLocks noChangeArrowheads="1"/>
          </p:cNvSpPr>
          <p:nvPr/>
        </p:nvSpPr>
        <p:spPr bwMode="auto">
          <a:xfrm>
            <a:off x="6883400" y="2057400"/>
            <a:ext cx="5791200" cy="7696200"/>
          </a:xfrm>
          <a:prstGeom prst="rect">
            <a:avLst/>
          </a:prstGeom>
          <a:noFill/>
          <a:ln w="12700">
            <a:noFill/>
            <a:miter lim="800000"/>
            <a:headEnd/>
            <a:tailEnd/>
          </a:ln>
        </p:spPr>
        <p:txBody>
          <a:bodyPr lIns="50800" tIns="50800" rIns="50800" bIns="50800"/>
          <a:lstStyle/>
          <a:p>
            <a:pPr marL="342900" indent="-342900" algn="l">
              <a:buClr>
                <a:srgbClr val="400080"/>
              </a:buClr>
              <a:buSzPct val="88000"/>
              <a:buFont typeface="Gill Sans" charset="0"/>
              <a:buChar char="•"/>
            </a:pPr>
            <a:r>
              <a:rPr lang="en-US" altLang="en-US" sz="3600">
                <a:solidFill>
                  <a:schemeClr val="tx1"/>
                </a:solidFill>
                <a:latin typeface="Arial" pitchFamily="34" charset="0"/>
                <a:cs typeface="Arial" pitchFamily="34" charset="0"/>
                <a:sym typeface="Arial" pitchFamily="34" charset="0"/>
              </a:rPr>
              <a:t>Post Exploitation – </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Maintaining Access</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Removing Forensic Evidence</a:t>
            </a:r>
          </a:p>
          <a:p>
            <a:pPr marL="342900" indent="-342900" algn="l">
              <a:buClr>
                <a:srgbClr val="400080"/>
              </a:buClr>
              <a:buSzPct val="88000"/>
              <a:buFont typeface="Gill Sans" charset="0"/>
              <a:buNone/>
            </a:pPr>
            <a:r>
              <a:rPr lang="en-US" altLang="en-US" sz="2800">
                <a:solidFill>
                  <a:schemeClr val="tx1"/>
                </a:solidFill>
                <a:latin typeface="Arial" pitchFamily="34" charset="0"/>
                <a:cs typeface="Arial" pitchFamily="34" charset="0"/>
                <a:sym typeface="Arial" pitchFamily="34" charset="0"/>
              </a:rPr>
              <a:t>	Exfiltration</a:t>
            </a:r>
            <a:endParaRPr lang="en-US" altLang="en-US" sz="2800">
              <a:solidFill>
                <a:schemeClr val="tx1"/>
              </a:solidFill>
              <a:latin typeface="Arial" pitchFamily="34" charset="0"/>
              <a:ea typeface="MS PGothic" pitchFamily="34" charset="-128"/>
              <a:sym typeface="Arial" pitchFamily="34" charset="0"/>
            </a:endParaRPr>
          </a:p>
          <a:p>
            <a:pPr marL="277813" lvl="1" algn="l" eaLnBrk="0" hangingPunct="0">
              <a:buClr>
                <a:srgbClr val="400080"/>
              </a:buClr>
              <a:buSzPct val="88000"/>
              <a:buFont typeface="Gill Sans" charset="0"/>
              <a:buNone/>
            </a:pPr>
            <a:endParaRPr lang="en-US" altLang="en-US" sz="2800">
              <a:solidFill>
                <a:schemeClr val="tx1"/>
              </a:solidFill>
              <a:latin typeface="Arial" pitchFamily="34" charset="0"/>
              <a:sym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28</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1747" name="Rectangle 4"/>
          <p:cNvSpPr>
            <a:spLocks noGrp="1" noChangeArrowheads="1"/>
          </p:cNvSpPr>
          <p:nvPr>
            <p:ph type="title"/>
          </p:nvPr>
        </p:nvSpPr>
        <p:spPr bwMode="auto">
          <a:xfrm>
            <a:off x="330200" y="12192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DNS is a Treasure Trove of Info</a:t>
            </a:r>
            <a:endParaRPr lang="en-US" altLang="en-US" sz="3200" i="0" smtClean="0">
              <a:latin typeface="Arial" pitchFamily="34" charset="0"/>
              <a:sym typeface="Arial" pitchFamily="34" charset="0"/>
            </a:endParaRPr>
          </a:p>
        </p:txBody>
      </p:sp>
      <p:sp>
        <p:nvSpPr>
          <p:cNvPr id="65541" name="Rectangle 5"/>
          <p:cNvSpPr>
            <a:spLocks noGrp="1" noChangeArrowheads="1"/>
          </p:cNvSpPr>
          <p:nvPr>
            <p:ph idx="1"/>
          </p:nvPr>
        </p:nvSpPr>
        <p:spPr/>
        <p:txBody>
          <a:bodyPr/>
          <a:lstStyle/>
          <a:p>
            <a:pPr marL="0" indent="0" algn="l" eaLnBrk="1" hangingPunct="1">
              <a:defRPr/>
            </a:pPr>
            <a:endParaRPr lang="en-US" sz="3200" dirty="0"/>
          </a:p>
          <a:p>
            <a:pPr marL="457200" indent="-457200" algn="l" eaLnBrk="1" hangingPunct="1">
              <a:buFont typeface="Arial"/>
              <a:buChar char="•"/>
              <a:defRPr/>
            </a:pPr>
            <a:r>
              <a:rPr lang="en-US" sz="3200" dirty="0">
                <a:latin typeface="Arial" charset="0"/>
                <a:cs typeface="Arial" charset="0"/>
                <a:sym typeface="Arial" charset="0"/>
              </a:rPr>
              <a:t>When you register a domain name with an authorized registrar you must provide a valid name, address and phone number of the person responsible for the domain.</a:t>
            </a:r>
          </a:p>
          <a:p>
            <a:pPr marL="457200" indent="-457200" algn="l" eaLnBrk="1" hangingPunct="1">
              <a:buFont typeface="Arial"/>
              <a:buChar char="•"/>
              <a:defRPr/>
            </a:pPr>
            <a:endParaRPr lang="en-US" sz="3200" dirty="0">
              <a:latin typeface="Arial" charset="0"/>
              <a:cs typeface="Arial" charset="0"/>
              <a:sym typeface="Arial" charset="0"/>
            </a:endParaRPr>
          </a:p>
          <a:p>
            <a:pPr marL="457200" indent="-457200" algn="l" eaLnBrk="1" hangingPunct="1">
              <a:buFont typeface="Arial"/>
              <a:buChar char="•"/>
              <a:defRPr/>
            </a:pPr>
            <a:r>
              <a:rPr lang="en-US" sz="3200" dirty="0">
                <a:latin typeface="Arial" charset="0"/>
                <a:cs typeface="Arial" charset="0"/>
                <a:sym typeface="Arial" charset="0"/>
              </a:rPr>
              <a:t>This information can be used against you in an attack</a:t>
            </a:r>
            <a:endParaRPr lang="en-US" sz="3200" dirty="0">
              <a:latin typeface="Arial" charset="0"/>
              <a:sym typeface="Arial"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29</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3" name="Rectangle 4"/>
          <p:cNvSpPr>
            <a:spLocks noGrp="1" noChangeArrowheads="1"/>
          </p:cNvSpPr>
          <p:nvPr>
            <p:ph type="title"/>
          </p:nvPr>
        </p:nvSpPr>
        <p:spPr bwMode="auto">
          <a:xfrm>
            <a:off x="482600" y="12192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rPr>
              <a:t>Some Additional Words of Caution</a:t>
            </a:r>
            <a:endParaRPr lang="en-US" altLang="en-US" sz="3200" smtClean="0">
              <a:latin typeface="Arial" pitchFamily="34" charset="0"/>
              <a:cs typeface="Arial" pitchFamily="34" charset="0"/>
              <a:sym typeface="Arial" pitchFamily="34" charset="0"/>
            </a:endParaRPr>
          </a:p>
        </p:txBody>
      </p:sp>
      <p:sp>
        <p:nvSpPr>
          <p:cNvPr id="5124" name="Content Placeholder 1"/>
          <p:cNvSpPr>
            <a:spLocks noGrp="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a:buFontTx/>
              <a:buChar char="•"/>
            </a:pPr>
            <a:r>
              <a:rPr lang="en-US" altLang="en-US" smtClean="0">
                <a:latin typeface="Arial" pitchFamily="34" charset="0"/>
                <a:cs typeface="Arial" pitchFamily="34" charset="0"/>
              </a:rPr>
              <a:t>General Assumption = Bypassing a protection is illegal</a:t>
            </a:r>
          </a:p>
          <a:p>
            <a:pPr marL="571500" indent="-571500" algn="l">
              <a:buFontTx/>
              <a:buChar char="•"/>
            </a:pPr>
            <a:r>
              <a:rPr lang="en-US" altLang="en-US" smtClean="0">
                <a:latin typeface="Arial" pitchFamily="34" charset="0"/>
                <a:cs typeface="Arial" pitchFamily="34" charset="0"/>
              </a:rPr>
              <a:t>Penetration testing is bypassing protections with explicit written PERMISSION from the owner of the system.</a:t>
            </a:r>
          </a:p>
          <a:p>
            <a:pPr marL="571500" indent="-571500" algn="l">
              <a:buFontTx/>
              <a:buChar char="•"/>
            </a:pPr>
            <a:r>
              <a:rPr lang="en-US" altLang="en-US" smtClean="0">
                <a:latin typeface="Arial" pitchFamily="34" charset="0"/>
                <a:cs typeface="Arial" pitchFamily="34" charset="0"/>
              </a:rPr>
              <a:t>However, in Germany and France and some other EMEA countries place the development or possession of “attack” tools as illegal.</a:t>
            </a:r>
          </a:p>
          <a:p>
            <a:pPr marL="571500" indent="-571500" algn="l">
              <a:buFontTx/>
              <a:buChar char="•"/>
            </a:pPr>
            <a:r>
              <a:rPr lang="en-US" altLang="en-US" smtClean="0">
                <a:latin typeface="Arial" pitchFamily="34" charset="0"/>
                <a:cs typeface="Arial" pitchFamily="34" charset="0"/>
              </a:rPr>
              <a:t>Legal advice is critical (this slide is not legal advice)</a:t>
            </a:r>
          </a:p>
          <a:p>
            <a:pPr marL="571500" indent="-571500" algn="l">
              <a:buFontTx/>
              <a:buChar char="•"/>
            </a:pPr>
            <a:endParaRPr lang="en-US" altLang="en-US" smtClean="0">
              <a:latin typeface="Arial" pitchFamily="34" charset="0"/>
              <a:cs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2772" name="Title 6"/>
          <p:cNvSpPr>
            <a:spLocks noGrp="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smtClean="0">
                <a:latin typeface="Arial" pitchFamily="34" charset="0"/>
                <a:cs typeface="Arial" pitchFamily="34" charset="0"/>
              </a:rPr>
              <a:t>Whois Database</a:t>
            </a:r>
          </a:p>
        </p:txBody>
      </p:sp>
      <p:sp>
        <p:nvSpPr>
          <p:cNvPr id="32773" name="Rectangle 7"/>
          <p:cNvSpPr>
            <a:spLocks noChangeArrowheads="1"/>
          </p:cNvSpPr>
          <p:nvPr/>
        </p:nvSpPr>
        <p:spPr bwMode="auto">
          <a:xfrm>
            <a:off x="787400" y="2286000"/>
            <a:ext cx="11277600" cy="5508625"/>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3200">
                <a:latin typeface="Arial" pitchFamily="34" charset="0"/>
                <a:cs typeface="Arial" pitchFamily="34" charset="0"/>
              </a:rPr>
              <a:t>Many website and domain registrars offer this service through the web.</a:t>
            </a:r>
          </a:p>
          <a:p>
            <a:pPr algn="l">
              <a:buClr>
                <a:srgbClr val="2D2D8A"/>
              </a:buClr>
              <a:buFont typeface="Arial" pitchFamily="34" charset="0"/>
              <a:buChar char="•"/>
            </a:pPr>
            <a:endParaRPr lang="en-US" altLang="en-US" sz="3200">
              <a:latin typeface="Arial" pitchFamily="34" charset="0"/>
              <a:cs typeface="Arial" pitchFamily="34" charset="0"/>
            </a:endParaRPr>
          </a:p>
          <a:p>
            <a:pPr algn="l">
              <a:buClr>
                <a:srgbClr val="2D2D8A"/>
              </a:buClr>
              <a:buFont typeface="Arial" pitchFamily="34" charset="0"/>
              <a:buChar char="•"/>
            </a:pPr>
            <a:r>
              <a:rPr lang="en-US" altLang="en-US" sz="3200">
                <a:latin typeface="Arial" pitchFamily="34" charset="0"/>
                <a:cs typeface="Arial" pitchFamily="34" charset="0"/>
              </a:rPr>
              <a:t>Can also use the built in “</a:t>
            </a:r>
            <a:r>
              <a:rPr lang="en-US" altLang="ja-JP" sz="3200">
                <a:latin typeface="Arial" pitchFamily="34" charset="0"/>
                <a:cs typeface="Arial" pitchFamily="34" charset="0"/>
              </a:rPr>
              <a:t>whois</a:t>
            </a:r>
            <a:r>
              <a:rPr lang="en-US" altLang="en-US" sz="3200">
                <a:latin typeface="Arial" pitchFamily="34" charset="0"/>
                <a:cs typeface="Arial" pitchFamily="34" charset="0"/>
              </a:rPr>
              <a:t>”</a:t>
            </a:r>
            <a:r>
              <a:rPr lang="en-US" altLang="ja-JP" sz="3200">
                <a:latin typeface="Arial" pitchFamily="34" charset="0"/>
                <a:cs typeface="Arial" pitchFamily="34" charset="0"/>
              </a:rPr>
              <a:t> command on many Unix systems.</a:t>
            </a:r>
          </a:p>
          <a:p>
            <a:pPr algn="l">
              <a:buClr>
                <a:srgbClr val="2D2D8A"/>
              </a:buClr>
              <a:buFont typeface="Arial" pitchFamily="34" charset="0"/>
              <a:buChar char="•"/>
            </a:pPr>
            <a:endParaRPr lang="en-US" altLang="en-US" sz="3200">
              <a:latin typeface="Arial" pitchFamily="34" charset="0"/>
              <a:cs typeface="Arial" pitchFamily="34" charset="0"/>
            </a:endParaRPr>
          </a:p>
          <a:p>
            <a:pPr algn="l">
              <a:buClr>
                <a:srgbClr val="2D2D8A"/>
              </a:buClr>
              <a:buFont typeface="Arial" pitchFamily="34" charset="0"/>
              <a:buChar char="•"/>
            </a:pPr>
            <a:r>
              <a:rPr lang="en-US" altLang="en-US" sz="3200">
                <a:latin typeface="Arial" pitchFamily="34" charset="0"/>
                <a:cs typeface="Arial" pitchFamily="34" charset="0"/>
              </a:rPr>
              <a:t>First looks up the target in InterNIC to determine the registrar:  http://www.internic.net/whois.html</a:t>
            </a:r>
          </a:p>
          <a:p>
            <a:pPr algn="l">
              <a:buClr>
                <a:srgbClr val="2D2D8A"/>
              </a:buClr>
              <a:buFont typeface="Arial" pitchFamily="34" charset="0"/>
              <a:buChar char="•"/>
            </a:pPr>
            <a:endParaRPr lang="en-US" altLang="en-US" sz="3200">
              <a:latin typeface="Arial" pitchFamily="34" charset="0"/>
              <a:cs typeface="Arial" pitchFamily="34" charset="0"/>
            </a:endParaRPr>
          </a:p>
          <a:p>
            <a:pPr algn="l">
              <a:buClr>
                <a:srgbClr val="2D2D8A"/>
              </a:buClr>
              <a:buFont typeface="Arial" pitchFamily="34" charset="0"/>
              <a:buChar char="•"/>
            </a:pPr>
            <a:r>
              <a:rPr lang="en-US" altLang="en-US" sz="3200">
                <a:latin typeface="Arial" pitchFamily="34" charset="0"/>
                <a:cs typeface="Arial" pitchFamily="34" charset="0"/>
              </a:rPr>
              <a:t>Then go to the registrar for detailed records:</a:t>
            </a:r>
          </a:p>
          <a:p>
            <a:pPr lvl="1" algn="l">
              <a:buClr>
                <a:srgbClr val="2D2D8A"/>
              </a:buClr>
              <a:buFont typeface="Arial" pitchFamily="34" charset="0"/>
              <a:buChar char="•"/>
            </a:pPr>
            <a:r>
              <a:rPr lang="en-US" altLang="en-US" sz="3200">
                <a:latin typeface="Arial" pitchFamily="34" charset="0"/>
                <a:cs typeface="Arial" pitchFamily="34" charset="0"/>
              </a:rPr>
              <a:t>Ex.  http://www.networksolutions.com/whois/index.jsp</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30</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3796" name="Title 6"/>
          <p:cNvSpPr>
            <a:spLocks noGrp="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smtClean="0">
                <a:latin typeface="Arial" pitchFamily="34" charset="0"/>
                <a:cs typeface="Arial" pitchFamily="34" charset="0"/>
              </a:rPr>
              <a:t>Also Get Registered IP Blocks</a:t>
            </a:r>
          </a:p>
        </p:txBody>
      </p:sp>
      <p:sp>
        <p:nvSpPr>
          <p:cNvPr id="33797" name="Rectangle 7"/>
          <p:cNvSpPr>
            <a:spLocks noChangeArrowheads="1"/>
          </p:cNvSpPr>
          <p:nvPr/>
        </p:nvSpPr>
        <p:spPr bwMode="auto">
          <a:xfrm>
            <a:off x="787400" y="2133600"/>
            <a:ext cx="11277600" cy="7416800"/>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2800">
                <a:latin typeface="Arial" pitchFamily="34" charset="0"/>
                <a:cs typeface="Arial" pitchFamily="34" charset="0"/>
              </a:rPr>
              <a:t>Based on geographical location:</a:t>
            </a:r>
          </a:p>
          <a:p>
            <a:pPr lvl="1" algn="l">
              <a:buClr>
                <a:srgbClr val="2D2D8A"/>
              </a:buClr>
              <a:buFont typeface="Arial" pitchFamily="34" charset="0"/>
              <a:buChar char="•"/>
            </a:pPr>
            <a:r>
              <a:rPr lang="en-US" altLang="en-US" sz="2800">
                <a:latin typeface="Arial" pitchFamily="34" charset="0"/>
                <a:cs typeface="Arial" pitchFamily="34" charset="0"/>
              </a:rPr>
              <a:t>ARIN (American Registry for Internet Numbers)</a:t>
            </a:r>
          </a:p>
          <a:p>
            <a:pPr lvl="2" algn="l">
              <a:buClr>
                <a:srgbClr val="2D2D8A"/>
              </a:buClr>
              <a:buFont typeface="Arial" pitchFamily="34" charset="0"/>
              <a:buChar char="•"/>
            </a:pPr>
            <a:r>
              <a:rPr lang="en-US" altLang="en-US" sz="2800">
                <a:latin typeface="Arial" pitchFamily="34" charset="0"/>
                <a:cs typeface="Arial" pitchFamily="34" charset="0"/>
                <a:hlinkClick r:id="rId2"/>
              </a:rPr>
              <a:t>www.arin.net</a:t>
            </a:r>
            <a:r>
              <a:rPr lang="en-US" altLang="en-US" sz="2800">
                <a:latin typeface="Arial" pitchFamily="34" charset="0"/>
                <a:cs typeface="Arial" pitchFamily="34" charset="0"/>
              </a:rPr>
              <a:t>  (https://ws.arin.net/whois/)</a:t>
            </a:r>
          </a:p>
          <a:p>
            <a:pPr lvl="1" algn="l">
              <a:buClr>
                <a:srgbClr val="2D2D8A"/>
              </a:buClr>
              <a:buFont typeface="Arial" pitchFamily="34" charset="0"/>
              <a:buChar char="•"/>
            </a:pPr>
            <a:r>
              <a:rPr lang="en-US" altLang="en-US" sz="2800">
                <a:latin typeface="Arial" pitchFamily="34" charset="0"/>
                <a:cs typeface="Arial" pitchFamily="34" charset="0"/>
              </a:rPr>
              <a:t>RIPE (Reseaux IP Europeans Network Coordination Centre)</a:t>
            </a:r>
          </a:p>
          <a:p>
            <a:pPr lvl="2" algn="l">
              <a:buClr>
                <a:srgbClr val="2D2D8A"/>
              </a:buClr>
              <a:buFont typeface="Arial" pitchFamily="34" charset="0"/>
              <a:buChar char="•"/>
            </a:pPr>
            <a:r>
              <a:rPr lang="en-US" altLang="en-US" sz="2800">
                <a:latin typeface="Arial" pitchFamily="34" charset="0"/>
                <a:cs typeface="Arial" pitchFamily="34" charset="0"/>
                <a:hlinkClick r:id="rId3"/>
              </a:rPr>
              <a:t>www.ripe.net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APNIC (Asia Pacific Network Information Center)</a:t>
            </a:r>
          </a:p>
          <a:p>
            <a:pPr lvl="2" algn="l">
              <a:buClr>
                <a:srgbClr val="2D2D8A"/>
              </a:buClr>
              <a:buFont typeface="Arial" pitchFamily="34" charset="0"/>
              <a:buChar char="•"/>
            </a:pPr>
            <a:r>
              <a:rPr lang="en-US" altLang="en-US" sz="2800">
                <a:latin typeface="Arial" pitchFamily="34" charset="0"/>
                <a:cs typeface="Arial" pitchFamily="34" charset="0"/>
                <a:hlinkClick r:id="rId4"/>
              </a:rPr>
              <a:t>www.apnic.net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LACNIC (Latin American and Caribbean NIC)</a:t>
            </a:r>
          </a:p>
          <a:p>
            <a:pPr lvl="2" algn="l">
              <a:buClr>
                <a:srgbClr val="2D2D8A"/>
              </a:buClr>
              <a:buFont typeface="Arial" pitchFamily="34" charset="0"/>
              <a:buChar char="•"/>
            </a:pPr>
            <a:r>
              <a:rPr lang="en-US" altLang="en-US" sz="2800">
                <a:latin typeface="Arial" pitchFamily="34" charset="0"/>
                <a:cs typeface="Arial" pitchFamily="34" charset="0"/>
                <a:hlinkClick r:id="rId5"/>
              </a:rPr>
              <a:t>www.lacnic.net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AFRINIC (Africa</a:t>
            </a:r>
            <a:r>
              <a:rPr lang="ja-JP" altLang="en-US" sz="2800">
                <a:latin typeface="Arial" pitchFamily="34" charset="0"/>
                <a:cs typeface="Arial" pitchFamily="34" charset="0"/>
              </a:rPr>
              <a:t>’</a:t>
            </a:r>
            <a:r>
              <a:rPr lang="en-US" altLang="ja-JP" sz="2800">
                <a:latin typeface="Arial" pitchFamily="34" charset="0"/>
                <a:cs typeface="Arial" pitchFamily="34" charset="0"/>
              </a:rPr>
              <a:t>s NIC)	</a:t>
            </a:r>
          </a:p>
          <a:p>
            <a:pPr lvl="2" algn="l">
              <a:buClr>
                <a:srgbClr val="2D2D8A"/>
              </a:buClr>
              <a:buFont typeface="Arial" pitchFamily="34" charset="0"/>
              <a:buChar char="•"/>
            </a:pPr>
            <a:r>
              <a:rPr lang="en-US" altLang="en-US" sz="2800">
                <a:latin typeface="Arial" pitchFamily="34" charset="0"/>
                <a:cs typeface="Arial" pitchFamily="34" charset="0"/>
                <a:hlinkClick r:id="rId6"/>
              </a:rPr>
              <a:t>www.afrinic.net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DoDNIC (Department of Defense NIC)</a:t>
            </a:r>
          </a:p>
          <a:p>
            <a:pPr lvl="2" algn="l">
              <a:buClr>
                <a:srgbClr val="2D2D8A"/>
              </a:buClr>
              <a:buFont typeface="Arial" pitchFamily="34" charset="0"/>
              <a:buChar char="•"/>
            </a:pPr>
            <a:r>
              <a:rPr lang="en-US" altLang="en-US" sz="2800">
                <a:latin typeface="Arial" pitchFamily="34" charset="0"/>
                <a:cs typeface="Arial" pitchFamily="34" charset="0"/>
                <a:hlinkClick r:id="rId7"/>
              </a:rPr>
              <a:t>www.nic.mil</a:t>
            </a:r>
            <a:r>
              <a:rPr lang="en-US" altLang="en-US" sz="2800">
                <a:latin typeface="Arial" pitchFamily="34" charset="0"/>
                <a:cs typeface="Arial" pitchFamily="34" charset="0"/>
              </a:rPr>
              <a:t> - not open to the outside</a:t>
            </a:r>
          </a:p>
          <a:p>
            <a:pPr lvl="1" algn="l">
              <a:buClr>
                <a:srgbClr val="2D2D8A"/>
              </a:buClr>
              <a:buFont typeface="Arial" pitchFamily="34" charset="0"/>
              <a:buChar char="•"/>
            </a:pPr>
            <a:r>
              <a:rPr lang="en-US" altLang="en-US" sz="2800">
                <a:latin typeface="Arial" pitchFamily="34" charset="0"/>
                <a:cs typeface="Arial" pitchFamily="34" charset="0"/>
              </a:rPr>
              <a:t>Other useful sites:</a:t>
            </a:r>
          </a:p>
          <a:p>
            <a:pPr lvl="2" algn="l">
              <a:buClr>
                <a:srgbClr val="2D2D8A"/>
              </a:buClr>
              <a:buFont typeface="Arial" pitchFamily="34" charset="0"/>
              <a:buChar char="•"/>
            </a:pPr>
            <a:r>
              <a:rPr lang="en-US" altLang="en-US" sz="2800">
                <a:latin typeface="Arial" pitchFamily="34" charset="0"/>
                <a:cs typeface="Arial" pitchFamily="34" charset="0"/>
                <a:hlinkClick r:id="rId8"/>
              </a:rPr>
              <a:t>www.allwhois.com</a:t>
            </a:r>
            <a:r>
              <a:rPr lang="en-US" altLang="en-US" sz="2800">
                <a:latin typeface="Arial" pitchFamily="34" charset="0"/>
                <a:cs typeface="Arial" pitchFamily="34" charset="0"/>
              </a:rPr>
              <a:t>    </a:t>
            </a:r>
            <a:r>
              <a:rPr lang="en-US" altLang="en-US" sz="2800">
                <a:latin typeface="Arial" pitchFamily="34" charset="0"/>
                <a:cs typeface="Arial" pitchFamily="34" charset="0"/>
                <a:hlinkClick r:id="rId9"/>
              </a:rPr>
              <a:t>www.uwhois.com</a:t>
            </a:r>
            <a:r>
              <a:rPr lang="en-US" altLang="en-US" sz="2800">
                <a:latin typeface="Arial" pitchFamily="34" charset="0"/>
                <a:cs typeface="Arial" pitchFamily="34" charset="0"/>
              </a:rPr>
              <a:t> </a:t>
            </a:r>
          </a:p>
          <a:p>
            <a:pPr lvl="2" algn="l">
              <a:buClr>
                <a:srgbClr val="2D2D8A"/>
              </a:buClr>
              <a:buFont typeface="Arial" pitchFamily="34" charset="0"/>
              <a:buChar char="•"/>
            </a:pPr>
            <a:endParaRPr lang="en-US" altLang="en-US" sz="2800">
              <a:latin typeface="Arial" pitchFamily="34" charset="0"/>
              <a:cs typeface="Arial" pitchFamily="34" charset="0"/>
            </a:endParaRPr>
          </a:p>
          <a:p>
            <a:pPr lvl="1" algn="l">
              <a:buClr>
                <a:srgbClr val="2D2D8A"/>
              </a:buClr>
              <a:buFont typeface="Arial" pitchFamily="34" charset="0"/>
              <a:buChar char="•"/>
            </a:pPr>
            <a:endParaRPr lang="en-US" altLang="en-US" sz="2800">
              <a:latin typeface="Arial" pitchFamily="34" charset="0"/>
              <a:cs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31</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4819" name="Rectangle 4"/>
          <p:cNvSpPr>
            <a:spLocks noGrp="1" noChangeArrowheads="1"/>
          </p:cNvSpPr>
          <p:nvPr>
            <p:ph type="title"/>
          </p:nvPr>
        </p:nvSpPr>
        <p:spPr bwMode="auto">
          <a:xfrm>
            <a:off x="406400" y="1143000"/>
            <a:ext cx="11703050" cy="447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Poly.edu WHOIS Reconnaissance</a:t>
            </a:r>
          </a:p>
        </p:txBody>
      </p:sp>
      <p:pic>
        <p:nvPicPr>
          <p:cNvPr id="34821" name="Picture 6"/>
          <p:cNvPicPr>
            <a:picLocks noChangeArrowheads="1"/>
          </p:cNvPicPr>
          <p:nvPr/>
        </p:nvPicPr>
        <p:blipFill>
          <a:blip r:embed="rId2"/>
          <a:srcRect/>
          <a:stretch>
            <a:fillRect/>
          </a:stretch>
        </p:blipFill>
        <p:spPr bwMode="auto">
          <a:xfrm>
            <a:off x="1397000" y="2209800"/>
            <a:ext cx="4159250" cy="7105650"/>
          </a:xfrm>
          <a:prstGeom prst="rect">
            <a:avLst/>
          </a:prstGeom>
          <a:noFill/>
          <a:ln w="9525">
            <a:noFill/>
            <a:miter lim="800000"/>
            <a:headEnd/>
            <a:tailEnd/>
          </a:ln>
        </p:spPr>
      </p:pic>
      <p:pic>
        <p:nvPicPr>
          <p:cNvPr id="34822" name="Picture 7"/>
          <p:cNvPicPr>
            <a:picLocks noChangeArrowheads="1"/>
          </p:cNvPicPr>
          <p:nvPr/>
        </p:nvPicPr>
        <p:blipFill>
          <a:blip r:embed="rId3"/>
          <a:srcRect/>
          <a:stretch>
            <a:fillRect/>
          </a:stretch>
        </p:blipFill>
        <p:spPr bwMode="auto">
          <a:xfrm>
            <a:off x="6807200" y="3276600"/>
            <a:ext cx="5676900" cy="4851400"/>
          </a:xfrm>
          <a:prstGeom prst="rect">
            <a:avLst/>
          </a:prstGeom>
          <a:noFill/>
          <a:ln w="9525">
            <a:noFill/>
            <a:miter lim="800000"/>
            <a:headEnd/>
            <a:tailEnd/>
          </a:ln>
        </p:spPr>
      </p:pic>
      <p:grpSp>
        <p:nvGrpSpPr>
          <p:cNvPr id="34823" name="Group 8"/>
          <p:cNvGrpSpPr>
            <a:grpSpLocks/>
          </p:cNvGrpSpPr>
          <p:nvPr/>
        </p:nvGrpSpPr>
        <p:grpSpPr bwMode="auto">
          <a:xfrm>
            <a:off x="4505325" y="5449888"/>
            <a:ext cx="2249488" cy="895350"/>
            <a:chOff x="0" y="0"/>
            <a:chExt cx="1417" cy="564"/>
          </a:xfrm>
        </p:grpSpPr>
        <p:pic>
          <p:nvPicPr>
            <p:cNvPr id="34824" name="Picture 9"/>
            <p:cNvPicPr>
              <a:picLocks noChangeArrowheads="1"/>
            </p:cNvPicPr>
            <p:nvPr/>
          </p:nvPicPr>
          <p:blipFill>
            <a:blip r:embed="rId4"/>
            <a:srcRect/>
            <a:stretch>
              <a:fillRect/>
            </a:stretch>
          </p:blipFill>
          <p:spPr bwMode="auto">
            <a:xfrm>
              <a:off x="0" y="0"/>
              <a:ext cx="1417" cy="564"/>
            </a:xfrm>
            <a:prstGeom prst="rect">
              <a:avLst/>
            </a:prstGeom>
            <a:noFill/>
            <a:ln w="9525">
              <a:noFill/>
              <a:miter lim="800000"/>
              <a:headEnd/>
              <a:tailEnd/>
            </a:ln>
          </p:spPr>
        </p:pic>
      </p:grpSp>
      <p:sp>
        <p:nvSpPr>
          <p:cNvPr id="9"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32</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5843" name="Rectangle 4"/>
          <p:cNvSpPr>
            <a:spLocks noGrp="1" noChangeArrowheads="1"/>
          </p:cNvSpPr>
          <p:nvPr>
            <p:ph type="title"/>
          </p:nvPr>
        </p:nvSpPr>
        <p:spPr bwMode="auto">
          <a:xfrm>
            <a:off x="4826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DNS Record Types</a:t>
            </a:r>
            <a:endParaRPr lang="en-US" altLang="en-US" sz="3200" i="0" smtClean="0">
              <a:latin typeface="Arial" pitchFamily="34" charset="0"/>
              <a:sym typeface="Arial" pitchFamily="34" charset="0"/>
            </a:endParaRPr>
          </a:p>
        </p:txBody>
      </p:sp>
      <p:graphicFrame>
        <p:nvGraphicFramePr>
          <p:cNvPr id="11" name="Content Placeholder 10"/>
          <p:cNvGraphicFramePr>
            <a:graphicFrameLocks noGrp="1"/>
          </p:cNvGraphicFramePr>
          <p:nvPr>
            <p:ph idx="1"/>
          </p:nvPr>
        </p:nvGraphicFramePr>
        <p:xfrm>
          <a:off x="330200" y="2133600"/>
          <a:ext cx="12192000" cy="6940673"/>
        </p:xfrm>
        <a:graphic>
          <a:graphicData uri="http://schemas.openxmlformats.org/drawingml/2006/table">
            <a:tbl>
              <a:tblPr/>
              <a:tblGrid>
                <a:gridCol w="6096000"/>
                <a:gridCol w="6096000"/>
              </a:tblGrid>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ADDRESS RECORD.  DESCRIBES THE IP ADDRESS THAT A GIVEN NODE HAS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MX</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MAIL EXCHANGE.  IP ADDRESS OF THE SERVER WHICH HANDLES MAIL FOR THE DOMAIN</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NS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NAME SERVER.  DOMAIN NAME SERVERS WHICH SERVE THIS DOMAIN NAME</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63160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CNAME</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CANONICAL NAME.   ALIASES FOR HOST NAMES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r>
              <a:tr h="914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SOA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FIRST LINE OF DNS FILE.   INDICATES THAT THIS SERVER IS THE BEST SOURCE OF INFORMATION FOR THIS DOMAIN</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SRV</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SERVICE RECORD.  INFORMATION ABOUT AVAILABLE SERVICE IN THE DOMAIN.  SIP AND XMPP USE THIS.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RP</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RESPONSIBLE PERSON.   ASSIGN AN EMAIL ADDRESS TO A SPECIFIC HOST</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PTR</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POINTER RECORD.   ALLOWS FOR REVERSE DNS LOOKUP.  TYPICALLY REQUIRED FOR MX HOSTS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r>
              <a:tr h="914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TXT</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ORIGINALLY FOR HUMAN READABLE INFORMATION.  BUT NOW USED FOR THINGS SUCH AS DOMAIN-KEYS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HINFO</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HOST INFO.   SUPPLIES OS AND OTHER INFO ABOUT A HOST.   GENERALLY NOT A GOOD IDEA.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r>
            </a:tbl>
          </a:graphicData>
        </a:graphic>
      </p:graphicFrame>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33</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6867"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Poly.edu DNS Reconnaissance</a:t>
            </a:r>
            <a:endParaRPr lang="en-US" altLang="en-US" sz="3200" i="0" smtClean="0">
              <a:latin typeface="Arial" pitchFamily="34" charset="0"/>
              <a:sym typeface="Arial" pitchFamily="34" charset="0"/>
            </a:endParaRPr>
          </a:p>
        </p:txBody>
      </p:sp>
      <p:pic>
        <p:nvPicPr>
          <p:cNvPr id="36869" name="Picture 6"/>
          <p:cNvPicPr>
            <a:picLocks noChangeArrowheads="1"/>
          </p:cNvPicPr>
          <p:nvPr/>
        </p:nvPicPr>
        <p:blipFill>
          <a:blip r:embed="rId3"/>
          <a:srcRect/>
          <a:stretch>
            <a:fillRect/>
          </a:stretch>
        </p:blipFill>
        <p:spPr bwMode="auto">
          <a:xfrm>
            <a:off x="939800" y="1524000"/>
            <a:ext cx="11312525" cy="8018463"/>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34</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7891" name="Rectangle 4"/>
          <p:cNvSpPr>
            <a:spLocks noGrp="1" noChangeArrowheads="1"/>
          </p:cNvSpPr>
          <p:nvPr>
            <p:ph type="title"/>
          </p:nvPr>
        </p:nvSpPr>
        <p:spPr bwMode="auto">
          <a:xfrm>
            <a:off x="4826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Lets dig into mail.poly.edu:</a:t>
            </a:r>
            <a:endParaRPr lang="en-US" altLang="en-US" sz="3200" i="0" smtClean="0">
              <a:latin typeface="Arial" pitchFamily="34" charset="0"/>
              <a:sym typeface="Arial" pitchFamily="34" charset="0"/>
            </a:endParaRPr>
          </a:p>
        </p:txBody>
      </p:sp>
      <p:pic>
        <p:nvPicPr>
          <p:cNvPr id="37893" name="Picture 6"/>
          <p:cNvPicPr>
            <a:picLocks noChangeArrowheads="1"/>
          </p:cNvPicPr>
          <p:nvPr/>
        </p:nvPicPr>
        <p:blipFill>
          <a:blip r:embed="rId2"/>
          <a:srcRect/>
          <a:stretch>
            <a:fillRect/>
          </a:stretch>
        </p:blipFill>
        <p:spPr bwMode="auto">
          <a:xfrm>
            <a:off x="1549400" y="1905000"/>
            <a:ext cx="10433050" cy="7583488"/>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35</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8915" name="Rectangle 4"/>
          <p:cNvSpPr>
            <a:spLocks noGrp="1" noChangeArrowheads="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Map of mail.poly.edu</a:t>
            </a:r>
            <a:endParaRPr lang="en-US" altLang="en-US" sz="3200" i="0" smtClean="0">
              <a:latin typeface="Arial" pitchFamily="34" charset="0"/>
              <a:sym typeface="Arial" pitchFamily="34" charset="0"/>
            </a:endParaRPr>
          </a:p>
        </p:txBody>
      </p:sp>
      <p:pic>
        <p:nvPicPr>
          <p:cNvPr id="38917" name="Picture 6"/>
          <p:cNvPicPr>
            <a:picLocks noChangeArrowheads="1"/>
          </p:cNvPicPr>
          <p:nvPr/>
        </p:nvPicPr>
        <p:blipFill>
          <a:blip r:embed="rId2"/>
          <a:srcRect/>
          <a:stretch>
            <a:fillRect/>
          </a:stretch>
        </p:blipFill>
        <p:spPr bwMode="auto">
          <a:xfrm>
            <a:off x="863600" y="2209800"/>
            <a:ext cx="11290300" cy="6299200"/>
          </a:xfrm>
          <a:prstGeom prst="rect">
            <a:avLst/>
          </a:prstGeom>
          <a:noFill/>
          <a:ln w="9525">
            <a:noFill/>
            <a:miter lim="800000"/>
            <a:headEnd/>
            <a:tailEnd/>
          </a:ln>
        </p:spPr>
      </p:pic>
      <p:sp>
        <p:nvSpPr>
          <p:cNvPr id="38918" name="Rectangle 7"/>
          <p:cNvSpPr>
            <a:spLocks/>
          </p:cNvSpPr>
          <p:nvPr/>
        </p:nvSpPr>
        <p:spPr bwMode="auto">
          <a:xfrm>
            <a:off x="2508250" y="8686800"/>
            <a:ext cx="6796088" cy="698500"/>
          </a:xfrm>
          <a:prstGeom prst="rect">
            <a:avLst/>
          </a:prstGeom>
          <a:noFill/>
          <a:ln w="9525">
            <a:noFill/>
            <a:miter lim="800000"/>
            <a:headEnd/>
            <a:tailEnd/>
          </a:ln>
        </p:spPr>
        <p:txBody>
          <a:bodyPr wrap="none" lIns="0" tIns="0" rIns="40639" bIns="0">
            <a:spAutoFit/>
          </a:bodyPr>
          <a:lstStyle/>
          <a:p>
            <a:pPr marL="39688"/>
            <a:r>
              <a:rPr lang="en-US" altLang="en-US">
                <a:solidFill>
                  <a:schemeClr val="tx1"/>
                </a:solidFill>
                <a:latin typeface="Arial" pitchFamily="34" charset="0"/>
                <a:cs typeface="Arial" pitchFamily="34" charset="0"/>
                <a:sym typeface="Arial" pitchFamily="34" charset="0"/>
              </a:rPr>
              <a:t>See:  http://www.robtex.com</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36</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9939"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Gather Other Network Information</a:t>
            </a:r>
            <a:endParaRPr lang="en-US" altLang="en-US" sz="3200" i="0" smtClean="0">
              <a:latin typeface="Arial" pitchFamily="34" charset="0"/>
              <a:sym typeface="Arial" pitchFamily="34" charset="0"/>
            </a:endParaRPr>
          </a:p>
        </p:txBody>
      </p:sp>
      <p:pic>
        <p:nvPicPr>
          <p:cNvPr id="39941" name="Picture 8"/>
          <p:cNvPicPr>
            <a:picLocks noChangeAspect="1"/>
          </p:cNvPicPr>
          <p:nvPr/>
        </p:nvPicPr>
        <p:blipFill>
          <a:blip r:embed="rId3"/>
          <a:srcRect/>
          <a:stretch>
            <a:fillRect/>
          </a:stretch>
        </p:blipFill>
        <p:spPr bwMode="auto">
          <a:xfrm>
            <a:off x="711200" y="2057400"/>
            <a:ext cx="11811000" cy="679132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37</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0963"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BGP </a:t>
            </a:r>
            <a:r>
              <a:rPr lang="ja-JP" altLang="en-US" sz="3200" i="0" smtClean="0">
                <a:latin typeface="Arial" pitchFamily="34" charset="0"/>
                <a:cs typeface="Arial" pitchFamily="34" charset="0"/>
                <a:sym typeface="Arial" pitchFamily="34" charset="0"/>
              </a:rPr>
              <a:t>“</a:t>
            </a:r>
            <a:r>
              <a:rPr lang="en-US" altLang="ja-JP" sz="3200" i="0" smtClean="0">
                <a:latin typeface="Arial" pitchFamily="34" charset="0"/>
                <a:cs typeface="Arial" pitchFamily="34" charset="0"/>
                <a:sym typeface="Arial" pitchFamily="34" charset="0"/>
              </a:rPr>
              <a:t>Looking Glass Servers</a:t>
            </a:r>
            <a:r>
              <a:rPr lang="ja-JP" altLang="en-US" sz="3200" i="0" smtClean="0">
                <a:latin typeface="Arial" pitchFamily="34" charset="0"/>
                <a:cs typeface="Arial" pitchFamily="34" charset="0"/>
                <a:sym typeface="Arial" pitchFamily="34" charset="0"/>
              </a:rPr>
              <a:t>”</a:t>
            </a:r>
            <a:endParaRPr lang="en-US" altLang="en-US" sz="3200" i="0" smtClean="0">
              <a:latin typeface="Arial" pitchFamily="34" charset="0"/>
              <a:sym typeface="Arial" pitchFamily="34" charset="0"/>
            </a:endParaRPr>
          </a:p>
        </p:txBody>
      </p:sp>
      <p:sp>
        <p:nvSpPr>
          <p:cNvPr id="40965" name="Rectangle 6"/>
          <p:cNvSpPr>
            <a:spLocks/>
          </p:cNvSpPr>
          <p:nvPr/>
        </p:nvSpPr>
        <p:spPr bwMode="auto">
          <a:xfrm>
            <a:off x="1092200" y="2362200"/>
            <a:ext cx="11214100" cy="4635500"/>
          </a:xfrm>
          <a:prstGeom prst="rect">
            <a:avLst/>
          </a:prstGeom>
          <a:noFill/>
          <a:ln w="9525">
            <a:noFill/>
            <a:miter lim="800000"/>
            <a:headEnd/>
            <a:tailEnd/>
          </a:ln>
        </p:spPr>
        <p:txBody>
          <a:bodyPr lIns="0" tIns="0" rIns="40639" bIns="0"/>
          <a:lstStyle/>
          <a:p>
            <a:pPr marL="39688" algn="l"/>
            <a:r>
              <a:rPr lang="en-US" altLang="en-US" sz="1400">
                <a:solidFill>
                  <a:schemeClr val="tx1"/>
                </a:solidFill>
                <a:latin typeface="Courier" charset="0"/>
                <a:sym typeface="Courier" charset="0"/>
              </a:rPr>
              <a:t>home-macpro:~ kobrien$ telnet route-server.twtelecom.net</a:t>
            </a:r>
          </a:p>
          <a:p>
            <a:pPr marL="39688" algn="l"/>
            <a:r>
              <a:rPr lang="en-US" altLang="en-US" sz="1400">
                <a:solidFill>
                  <a:schemeClr val="tx1"/>
                </a:solidFill>
                <a:latin typeface="Courier" charset="0"/>
                <a:sym typeface="Courier" charset="0"/>
              </a:rPr>
              <a:t>Trying 66.162.47.58...</a:t>
            </a:r>
          </a:p>
          <a:p>
            <a:pPr marL="39688" algn="l"/>
            <a:r>
              <a:rPr lang="en-US" altLang="en-US" sz="1400">
                <a:solidFill>
                  <a:schemeClr val="tx1"/>
                </a:solidFill>
                <a:latin typeface="Courier" charset="0"/>
                <a:sym typeface="Courier" charset="0"/>
              </a:rPr>
              <a:t>Connected to route-server.twtelecom.net.</a:t>
            </a:r>
          </a:p>
          <a:p>
            <a:pPr marL="39688" algn="l"/>
            <a:r>
              <a:rPr lang="en-US" altLang="en-US" sz="1400">
                <a:solidFill>
                  <a:schemeClr val="tx1"/>
                </a:solidFill>
                <a:latin typeface="Courier" charset="0"/>
                <a:sym typeface="Courier" charset="0"/>
              </a:rPr>
              <a:t>Escape character is '^]'.</a:t>
            </a:r>
          </a:p>
          <a:p>
            <a:pPr marL="39688" algn="l"/>
            <a:r>
              <a:rPr lang="en-US" altLang="en-US" sz="1400">
                <a:solidFill>
                  <a:schemeClr val="tx1"/>
                </a:solidFill>
                <a:latin typeface="Courier" charset="0"/>
                <a:sym typeface="Courier" charset="0"/>
              </a:rPr>
              <a:t>C</a:t>
            </a:r>
          </a:p>
          <a:p>
            <a:pPr marL="39688" algn="l"/>
            <a:r>
              <a:rPr lang="en-US" altLang="en-US" sz="1400">
                <a:solidFill>
                  <a:schemeClr val="tx1"/>
                </a:solidFill>
                <a:latin typeface="Courier" charset="0"/>
                <a:sym typeface="Courier" charset="0"/>
              </a:rPr>
              <a:t>************************************************************************</a:t>
            </a:r>
          </a:p>
          <a:p>
            <a:pPr marL="39688" algn="l"/>
            <a:r>
              <a:rPr lang="en-US" altLang="en-US" sz="1400">
                <a:solidFill>
                  <a:schemeClr val="tx1"/>
                </a:solidFill>
                <a:latin typeface="Courier" charset="0"/>
                <a:sym typeface="Courier" charset="0"/>
              </a:rPr>
              <a:t>**                     route-server.twtelecom.net                     **</a:t>
            </a:r>
          </a:p>
          <a:p>
            <a:pPr marL="39688" algn="l"/>
            <a:r>
              <a:rPr lang="en-US" altLang="en-US" sz="1400">
                <a:solidFill>
                  <a:schemeClr val="tx1"/>
                </a:solidFill>
                <a:latin typeface="Courier" charset="0"/>
                <a:sym typeface="Courier" charset="0"/>
              </a:rPr>
              <a:t>**                    tw twtelecom IP Route Monitor                   **</a:t>
            </a:r>
          </a:p>
          <a:p>
            <a:pPr marL="39688" algn="l"/>
            <a:r>
              <a:rPr lang="en-US" altLang="en-US" sz="1400">
                <a:solidFill>
                  <a:schemeClr val="tx1"/>
                </a:solidFill>
                <a:latin typeface="Courier" charset="0"/>
                <a:sym typeface="Courier" charset="0"/>
              </a:rPr>
              <a:t>**                              AS 4323                               **</a:t>
            </a:r>
          </a:p>
          <a:p>
            <a:pPr marL="39688" algn="l"/>
            <a:r>
              <a:rPr lang="en-US" altLang="en-US" sz="1400">
                <a:solidFill>
                  <a:schemeClr val="tx1"/>
                </a:solidFill>
                <a:latin typeface="Courier" charset="0"/>
                <a:sym typeface="Courier" charset="0"/>
              </a:rPr>
              <a:t>************************************************************************</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This route server maintains peering sessions with several border</a:t>
            </a:r>
          </a:p>
          <a:p>
            <a:pPr marL="39688" algn="l"/>
            <a:r>
              <a:rPr lang="en-US" altLang="en-US" sz="1400">
                <a:solidFill>
                  <a:schemeClr val="tx1"/>
                </a:solidFill>
                <a:latin typeface="Courier" charset="0"/>
                <a:sym typeface="Courier" charset="0"/>
              </a:rPr>
              <a:t>  routers within the tw telecom nation wide US network.</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168.215.52.101  Atlanta, GA</a:t>
            </a:r>
          </a:p>
          <a:p>
            <a:pPr marL="39688" algn="l"/>
            <a:r>
              <a:rPr lang="en-US" altLang="en-US" sz="1400">
                <a:solidFill>
                  <a:schemeClr val="tx1"/>
                </a:solidFill>
                <a:latin typeface="Courier" charset="0"/>
                <a:sym typeface="Courier" charset="0"/>
              </a:rPr>
              <a:t>                168.215.52.9    Chicago, IL</a:t>
            </a:r>
          </a:p>
          <a:p>
            <a:pPr marL="39688" algn="l"/>
            <a:r>
              <a:rPr lang="en-US" altLang="en-US" sz="1400">
                <a:solidFill>
                  <a:schemeClr val="tx1"/>
                </a:solidFill>
                <a:latin typeface="Courier" charset="0"/>
                <a:sym typeface="Courier" charset="0"/>
              </a:rPr>
              <a:t>                168.215.52.192  Denver, CO</a:t>
            </a:r>
          </a:p>
          <a:p>
            <a:pPr marL="39688" algn="l"/>
            <a:r>
              <a:rPr lang="en-US" altLang="en-US" sz="1400">
                <a:solidFill>
                  <a:schemeClr val="tx1"/>
                </a:solidFill>
                <a:latin typeface="Courier" charset="0"/>
                <a:sym typeface="Courier" charset="0"/>
              </a:rPr>
              <a:t>                168.215.52.175  Los Angeles, CA</a:t>
            </a:r>
          </a:p>
          <a:p>
            <a:pPr marL="39688" algn="l"/>
            <a:r>
              <a:rPr lang="en-US" altLang="en-US" sz="1400">
                <a:solidFill>
                  <a:schemeClr val="tx1"/>
                </a:solidFill>
                <a:latin typeface="Courier" charset="0"/>
                <a:sym typeface="Courier" charset="0"/>
              </a:rPr>
              <a:t>                168.215.52.70   New York, NY</a:t>
            </a:r>
          </a:p>
          <a:p>
            <a:pPr marL="39688" algn="l"/>
            <a:r>
              <a:rPr lang="en-US" altLang="en-US" sz="1400">
                <a:solidFill>
                  <a:schemeClr val="tx1"/>
                </a:solidFill>
                <a:latin typeface="Courier" charset="0"/>
                <a:sym typeface="Courier" charset="0"/>
              </a:rPr>
              <a:t>                168.215.52.197  Oakland, CA</a:t>
            </a:r>
          </a:p>
          <a:p>
            <a:pPr marL="39688" algn="l"/>
            <a:r>
              <a:rPr lang="en-US" altLang="en-US" sz="1400">
                <a:solidFill>
                  <a:schemeClr val="tx1"/>
                </a:solidFill>
                <a:latin typeface="Courier" charset="0"/>
                <a:sym typeface="Courier" charset="0"/>
              </a:rPr>
              <a:t>                168.215.52.203  Seattle, WA</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38</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1987"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BGP </a:t>
            </a:r>
            <a:r>
              <a:rPr lang="ja-JP" altLang="en-US" sz="3200" i="0" smtClean="0">
                <a:latin typeface="Arial" pitchFamily="34" charset="0"/>
                <a:cs typeface="Arial" pitchFamily="34" charset="0"/>
                <a:sym typeface="Arial" pitchFamily="34" charset="0"/>
              </a:rPr>
              <a:t>“</a:t>
            </a:r>
            <a:r>
              <a:rPr lang="en-US" altLang="ja-JP" sz="3200" i="0" smtClean="0">
                <a:latin typeface="Arial" pitchFamily="34" charset="0"/>
                <a:cs typeface="Arial" pitchFamily="34" charset="0"/>
                <a:sym typeface="Arial" pitchFamily="34" charset="0"/>
              </a:rPr>
              <a:t>Looking Glass Servers</a:t>
            </a:r>
            <a:r>
              <a:rPr lang="ja-JP" altLang="en-US" sz="3200" i="0" smtClean="0">
                <a:latin typeface="Arial" pitchFamily="34" charset="0"/>
                <a:cs typeface="Arial" pitchFamily="34" charset="0"/>
                <a:sym typeface="Arial" pitchFamily="34" charset="0"/>
              </a:rPr>
              <a:t>”</a:t>
            </a:r>
            <a:r>
              <a:rPr lang="en-US" altLang="ja-JP" sz="3200" i="0" smtClean="0">
                <a:latin typeface="Arial" pitchFamily="34" charset="0"/>
                <a:cs typeface="Arial" pitchFamily="34" charset="0"/>
                <a:sym typeface="Arial" pitchFamily="34" charset="0"/>
              </a:rPr>
              <a:t> (cont)</a:t>
            </a:r>
            <a:endParaRPr lang="en-US" altLang="en-US" sz="3200" i="0" smtClean="0">
              <a:latin typeface="Arial" pitchFamily="34" charset="0"/>
              <a:sym typeface="Arial" pitchFamily="34" charset="0"/>
            </a:endParaRPr>
          </a:p>
        </p:txBody>
      </p:sp>
      <p:sp>
        <p:nvSpPr>
          <p:cNvPr id="41989" name="Rectangle 7"/>
          <p:cNvSpPr>
            <a:spLocks/>
          </p:cNvSpPr>
          <p:nvPr/>
        </p:nvSpPr>
        <p:spPr bwMode="auto">
          <a:xfrm>
            <a:off x="1765300" y="2286000"/>
            <a:ext cx="8902700" cy="6794500"/>
          </a:xfrm>
          <a:prstGeom prst="rect">
            <a:avLst/>
          </a:prstGeom>
          <a:noFill/>
          <a:ln w="9525">
            <a:noFill/>
            <a:miter lim="800000"/>
            <a:headEnd/>
            <a:tailEnd/>
          </a:ln>
        </p:spPr>
        <p:txBody>
          <a:bodyPr wrap="none" lIns="0" tIns="0" rIns="40639" bIns="0">
            <a:spAutoFit/>
          </a:bodyPr>
          <a:lstStyle/>
          <a:p>
            <a:pPr marL="39688" algn="l"/>
            <a:r>
              <a:rPr lang="en-US" altLang="en-US" sz="1400">
                <a:solidFill>
                  <a:schemeClr val="tx1"/>
                </a:solidFill>
                <a:latin typeface="Courier" charset="0"/>
                <a:sym typeface="Courier" charset="0"/>
              </a:rPr>
              <a:t>route-server&gt;sh ip route 128.238.0.0</a:t>
            </a:r>
          </a:p>
          <a:p>
            <a:pPr marL="39688" algn="l"/>
            <a:r>
              <a:rPr lang="en-US" altLang="en-US" sz="1400">
                <a:solidFill>
                  <a:schemeClr val="tx1"/>
                </a:solidFill>
                <a:latin typeface="Courier" charset="0"/>
                <a:sym typeface="Courier" charset="0"/>
              </a:rPr>
              <a:t>Routing entry for 128.238.0.0/16</a:t>
            </a:r>
          </a:p>
          <a:p>
            <a:pPr marL="39688" algn="l"/>
            <a:r>
              <a:rPr lang="en-US" altLang="en-US" sz="1400">
                <a:solidFill>
                  <a:schemeClr val="tx1"/>
                </a:solidFill>
                <a:latin typeface="Courier" charset="0"/>
                <a:sym typeface="Courier" charset="0"/>
              </a:rPr>
              <a:t>  Known via "bgp 4323", distance 200, metric 0</a:t>
            </a:r>
          </a:p>
          <a:p>
            <a:pPr marL="39688" algn="l"/>
            <a:r>
              <a:rPr lang="en-US" altLang="en-US" sz="1400">
                <a:solidFill>
                  <a:schemeClr val="tx1"/>
                </a:solidFill>
                <a:latin typeface="Courier" charset="0"/>
                <a:sym typeface="Courier" charset="0"/>
              </a:rPr>
              <a:t>  Tag 7018, type internal</a:t>
            </a:r>
          </a:p>
          <a:p>
            <a:pPr marL="39688" algn="l"/>
            <a:r>
              <a:rPr lang="en-US" altLang="en-US" sz="1400">
                <a:solidFill>
                  <a:schemeClr val="tx1"/>
                </a:solidFill>
                <a:latin typeface="Courier" charset="0"/>
                <a:sym typeface="Courier" charset="0"/>
              </a:rPr>
              <a:t>  Last update from 168.215.52.202 5d10h ago</a:t>
            </a:r>
          </a:p>
          <a:p>
            <a:pPr marL="39688" algn="l"/>
            <a:r>
              <a:rPr lang="en-US" altLang="en-US" sz="1400">
                <a:solidFill>
                  <a:schemeClr val="tx1"/>
                </a:solidFill>
                <a:latin typeface="Courier" charset="0"/>
                <a:sym typeface="Courier" charset="0"/>
              </a:rPr>
              <a:t>  Routing Descriptor Blocks:</a:t>
            </a:r>
          </a:p>
          <a:p>
            <a:pPr marL="39688" algn="l"/>
            <a:r>
              <a:rPr lang="en-US" altLang="en-US" sz="1400">
                <a:solidFill>
                  <a:schemeClr val="tx1"/>
                </a:solidFill>
                <a:latin typeface="Courier" charset="0"/>
                <a:sym typeface="Courier" charset="0"/>
              </a:rPr>
              <a:t>  * 168.215.52.202, from 168.215.52.203, 5d10h ago</a:t>
            </a:r>
          </a:p>
          <a:p>
            <a:pPr marL="39688" algn="l"/>
            <a:r>
              <a:rPr lang="en-US" altLang="en-US" sz="1400">
                <a:solidFill>
                  <a:schemeClr val="tx1"/>
                </a:solidFill>
                <a:latin typeface="Courier" charset="0"/>
                <a:sym typeface="Courier" charset="0"/>
              </a:rPr>
              <a:t>      Route metric is 0, traffic share count is 1</a:t>
            </a:r>
          </a:p>
          <a:p>
            <a:pPr marL="39688" algn="l"/>
            <a:r>
              <a:rPr lang="en-US" altLang="en-US" sz="1400">
                <a:solidFill>
                  <a:schemeClr val="tx1"/>
                </a:solidFill>
                <a:latin typeface="Courier" charset="0"/>
                <a:sym typeface="Courier" charset="0"/>
              </a:rPr>
              <a:t>      AS Hops 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route-server&gt;tracert 128.238.2.92</a:t>
            </a:r>
          </a:p>
          <a:p>
            <a:pPr marL="39688" algn="l"/>
            <a:r>
              <a:rPr lang="en-US" altLang="en-US" sz="1400">
                <a:solidFill>
                  <a:schemeClr val="tx1"/>
                </a:solidFill>
                <a:latin typeface="Courier" charset="0"/>
                <a:sym typeface="Courier" charset="0"/>
              </a:rPr>
              <a:t>                   ^</a:t>
            </a:r>
          </a:p>
          <a:p>
            <a:pPr marL="39688" algn="l"/>
            <a:r>
              <a:rPr lang="en-US" altLang="en-US" sz="1400">
                <a:solidFill>
                  <a:schemeClr val="tx1"/>
                </a:solidFill>
                <a:latin typeface="Courier" charset="0"/>
                <a:sym typeface="Courier" charset="0"/>
              </a:rPr>
              <a:t>% Invalid input detected at '^' marker.</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route-server&gt;trace 128.238.2.92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Type escape sequence to abort.</a:t>
            </a:r>
          </a:p>
          <a:p>
            <a:pPr marL="39688" algn="l"/>
            <a:r>
              <a:rPr lang="en-US" altLang="en-US" sz="1400">
                <a:solidFill>
                  <a:schemeClr val="tx1"/>
                </a:solidFill>
                <a:latin typeface="Courier" charset="0"/>
                <a:sym typeface="Courier" charset="0"/>
              </a:rPr>
              <a:t>Tracing the route to duke.poly.edu (128.238.2.92)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1 ge-0-3-0-514.dnvr.twtelecom.net (66.162.47.57) 0 msec 0 msec 0 msec</a:t>
            </a:r>
          </a:p>
          <a:p>
            <a:pPr marL="39688" algn="l"/>
            <a:r>
              <a:rPr lang="en-US" altLang="en-US" sz="1400">
                <a:solidFill>
                  <a:schemeClr val="tx1"/>
                </a:solidFill>
                <a:latin typeface="Courier" charset="0"/>
                <a:sym typeface="Courier" charset="0"/>
              </a:rPr>
              <a:t>  2 peer-01-so-1-0-0-0.dlfw.twtelecom.net (66.192.246.53) 16 msec 16 msec 16 msec</a:t>
            </a:r>
          </a:p>
          <a:p>
            <a:pPr marL="39688" algn="l"/>
            <a:r>
              <a:rPr lang="en-US" altLang="en-US" sz="1400">
                <a:solidFill>
                  <a:schemeClr val="tx1"/>
                </a:solidFill>
                <a:latin typeface="Courier" charset="0"/>
                <a:sym typeface="Courier" charset="0"/>
              </a:rPr>
              <a:t>  3 cr2.dlstx.ip.att.net (12.122.138.18) [AS 7018] 52 msec 56 msec 52 msec</a:t>
            </a:r>
          </a:p>
          <a:p>
            <a:pPr marL="39688" algn="l"/>
            <a:r>
              <a:rPr lang="en-US" altLang="en-US" sz="1400">
                <a:solidFill>
                  <a:schemeClr val="tx1"/>
                </a:solidFill>
                <a:latin typeface="Courier" charset="0"/>
                <a:sym typeface="Courier" charset="0"/>
              </a:rPr>
              <a:t>  4 cr1.attga.ip.att.net (12.122.28.173) [AS 7018] 56 msec 52 msec 56 msec</a:t>
            </a:r>
          </a:p>
          <a:p>
            <a:pPr marL="39688" algn="l"/>
            <a:r>
              <a:rPr lang="en-US" altLang="en-US" sz="1400">
                <a:solidFill>
                  <a:schemeClr val="tx1"/>
                </a:solidFill>
                <a:latin typeface="Courier" charset="0"/>
                <a:sym typeface="Courier" charset="0"/>
              </a:rPr>
              <a:t>  5 cr2.wswdc.ip.att.net (12.122.1.174) [AS 7018] 56 msec 56 msec 56 msec</a:t>
            </a:r>
          </a:p>
          <a:p>
            <a:pPr marL="39688" algn="l"/>
            <a:r>
              <a:rPr lang="en-US" altLang="en-US" sz="1400">
                <a:solidFill>
                  <a:schemeClr val="tx1"/>
                </a:solidFill>
                <a:latin typeface="Courier" charset="0"/>
                <a:sym typeface="Courier" charset="0"/>
              </a:rPr>
              <a:t>  6 cr2.n54ny.ip.att.net (12.122.3.37) [AS 7018] 56 msec 56 msec 56 msec</a:t>
            </a:r>
          </a:p>
          <a:p>
            <a:pPr marL="39688" algn="l"/>
            <a:r>
              <a:rPr lang="en-US" altLang="en-US" sz="1400">
                <a:solidFill>
                  <a:schemeClr val="tx1"/>
                </a:solidFill>
                <a:latin typeface="Courier" charset="0"/>
                <a:sym typeface="Courier" charset="0"/>
              </a:rPr>
              <a:t>  7 gar2.nylny.ip.att.net (12.122.130.49) [AS 7018] 52 msec 56 msec 52 msec</a:t>
            </a:r>
          </a:p>
          <a:p>
            <a:pPr marL="39688" algn="l"/>
            <a:r>
              <a:rPr lang="en-US" altLang="en-US" sz="1400">
                <a:solidFill>
                  <a:schemeClr val="tx1"/>
                </a:solidFill>
                <a:latin typeface="Courier" charset="0"/>
                <a:sym typeface="Courier" charset="0"/>
              </a:rPr>
              <a:t>  8 12.116.102.22 [AS 7018] 60 msec 56 msec 56 msec</a:t>
            </a:r>
          </a:p>
          <a:p>
            <a:pPr marL="39688" algn="l"/>
            <a:r>
              <a:rPr lang="en-US" altLang="en-US" sz="1400">
                <a:solidFill>
                  <a:schemeClr val="tx1"/>
                </a:solidFill>
                <a:latin typeface="Courier" charset="0"/>
                <a:sym typeface="Courier" charset="0"/>
              </a:rPr>
              <a:t>  9 42ce7023.unknown.oainc.net (66.206.112.35) [AS 23329] 156 msec 56 msec 56 msec</a:t>
            </a:r>
          </a:p>
          <a:p>
            <a:pPr marL="39688" algn="l"/>
            <a:r>
              <a:rPr lang="en-US" altLang="en-US" sz="1400">
                <a:solidFill>
                  <a:schemeClr val="tx1"/>
                </a:solidFill>
                <a:latin typeface="Courier" charset="0"/>
                <a:sym typeface="Courier" charset="0"/>
              </a:rPr>
              <a:t> 10 65.77.177.90 [AS 23329] 56 msec 56 msec 60 msec</a:t>
            </a:r>
          </a:p>
          <a:p>
            <a:pPr marL="39688" algn="l"/>
            <a:r>
              <a:rPr lang="en-US" altLang="en-US" sz="1400">
                <a:solidFill>
                  <a:schemeClr val="tx1"/>
                </a:solidFill>
                <a:latin typeface="Courier" charset="0"/>
                <a:sym typeface="Courier" charset="0"/>
              </a:rPr>
              <a:t> 11 duke.poly.edu (128.238.2.92) [AS 23329] 60 msec 60 msec 60 msec</a:t>
            </a:r>
          </a:p>
          <a:p>
            <a:pPr marL="39688" algn="l"/>
            <a:r>
              <a:rPr lang="en-US" altLang="en-US" sz="1400">
                <a:solidFill>
                  <a:schemeClr val="tx1"/>
                </a:solidFill>
                <a:latin typeface="Courier" charset="0"/>
                <a:sym typeface="Courier" charset="0"/>
              </a:rPr>
              <a:t> 12 duke.poly.edu (128.238.2.92) [AS 23329] 60 msec 60 msec 60 msec </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39</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147" name="Rectangle 4"/>
          <p:cNvSpPr>
            <a:spLocks noGrp="1" noChangeArrowheads="1"/>
          </p:cNvSpPr>
          <p:nvPr>
            <p:ph type="title"/>
          </p:nvPr>
        </p:nvSpPr>
        <p:spPr bwMode="auto">
          <a:xfrm>
            <a:off x="558800" y="990600"/>
            <a:ext cx="11703050" cy="7524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smtClean="0">
                <a:latin typeface="Arial" pitchFamily="34" charset="0"/>
                <a:cs typeface="Arial" pitchFamily="34" charset="0"/>
                <a:sym typeface="Arial" pitchFamily="34" charset="0"/>
              </a:rPr>
              <a:t>Types of Attacks and Computer Crimes</a:t>
            </a:r>
            <a:endParaRPr lang="en-US" altLang="en-US" sz="3200" dirty="0" smtClean="0">
              <a:latin typeface="Arial" pitchFamily="34" charset="0"/>
              <a:sym typeface="Arial" pitchFamily="34" charset="0"/>
            </a:endParaRPr>
          </a:p>
        </p:txBody>
      </p:sp>
      <p:sp>
        <p:nvSpPr>
          <p:cNvPr id="6148" name="Rectangle 5"/>
          <p:cNvSpPr>
            <a:spLocks noGrp="1" noChangeArrowheads="1"/>
          </p:cNvSpPr>
          <p:nvPr>
            <p:ph idx="1"/>
          </p:nvPr>
        </p:nvSpPr>
        <p:spPr bwMode="auto">
          <a:noFill/>
          <a:ln>
            <a:miter lim="800000"/>
            <a:headEnd/>
            <a:tailEnd/>
          </a:ln>
        </p:spPr>
        <p:txBody>
          <a:bodyPr wrap="square" lIns="91440" tIns="45720" rIns="91440" bIns="45720" numCol="2" anchor="t" anchorCtr="0" compatLnSpc="1">
            <a:prstTxWarp prst="textNoShape">
              <a:avLst/>
            </a:prstTxWarp>
          </a:bodyPr>
          <a:lstStyle/>
          <a:p>
            <a:pPr marL="571500" indent="-571500" algn="l" eaLnBrk="1" hangingPunct="1">
              <a:buFontTx/>
              <a:buChar char="•"/>
            </a:pPr>
            <a:r>
              <a:rPr lang="en-US" altLang="en-US" dirty="0" smtClean="0">
                <a:latin typeface="Arial" pitchFamily="34" charset="0"/>
                <a:cs typeface="Arial" pitchFamily="34" charset="0"/>
                <a:sym typeface="Arial" pitchFamily="34" charset="0"/>
              </a:rPr>
              <a:t>Denial of Service</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Destruction of Information</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Dumpster Diving</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Emanation Eavesdropping</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Embezzlement</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Espionage</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Fraud</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Information Warfare</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Illegal Content or Material</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Malicious Code</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Masquerading</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Social Engineering</a:t>
            </a:r>
          </a:p>
          <a:p>
            <a:pPr marL="571500" indent="-571500" algn="l" eaLnBrk="1" hangingPunct="1">
              <a:buFontTx/>
              <a:buChar char="•"/>
            </a:pPr>
            <a:r>
              <a:rPr lang="en-US" altLang="en-US" dirty="0" smtClean="0">
                <a:latin typeface="Arial" pitchFamily="34" charset="0"/>
                <a:cs typeface="Arial" pitchFamily="34" charset="0"/>
                <a:sym typeface="Arial" pitchFamily="34" charset="0"/>
              </a:rPr>
              <a:t>Software Piracy</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IP Address Spoofing</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Terrorism</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Theft of Passwords</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Use of exploit scripts</a:t>
            </a:r>
            <a:endParaRPr lang="en-US" altLang="en-US" dirty="0" smtClean="0">
              <a:latin typeface="Arial" pitchFamily="34" charset="0"/>
              <a:sym typeface="Arial" pitchFamily="34" charset="0"/>
            </a:endParaRPr>
          </a:p>
          <a:p>
            <a:pPr marL="571500" indent="-571500" algn="l" eaLnBrk="1" hangingPunct="1">
              <a:buFontTx/>
              <a:buChar char="•"/>
            </a:pPr>
            <a:r>
              <a:rPr lang="en-US" altLang="en-US" dirty="0" smtClean="0">
                <a:latin typeface="Arial" pitchFamily="34" charset="0"/>
                <a:cs typeface="Arial" pitchFamily="34" charset="0"/>
                <a:sym typeface="Arial" pitchFamily="34" charset="0"/>
              </a:rPr>
              <a:t>Network Intrusions</a:t>
            </a:r>
            <a:endParaRPr lang="en-US" altLang="en-US" dirty="0" smtClean="0">
              <a:latin typeface="Arial" pitchFamily="34" charset="0"/>
              <a:sym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a:t>
            </a:fld>
            <a:endParaRPr lang="en-US" altLang="en-US" sz="1200" dirty="0">
              <a:solidFill>
                <a:schemeClr val="tx1"/>
              </a:solidFill>
            </a:endParaRPr>
          </a:p>
        </p:txBody>
      </p:sp>
      <p:sp>
        <p:nvSpPr>
          <p:cNvPr id="6" name="Rectangle 5"/>
          <p:cNvSpPr/>
          <p:nvPr/>
        </p:nvSpPr>
        <p:spPr>
          <a:xfrm>
            <a:off x="2768600" y="8763000"/>
            <a:ext cx="6878806" cy="646331"/>
          </a:xfrm>
          <a:prstGeom prst="rect">
            <a:avLst/>
          </a:prstGeom>
        </p:spPr>
        <p:txBody>
          <a:bodyPr wrap="none">
            <a:spAutoFit/>
          </a:bodyPr>
          <a:lstStyle/>
          <a:p>
            <a:r>
              <a:rPr lang="en-US" altLang="en-US" sz="3600" dirty="0" smtClean="0">
                <a:latin typeface="Arial" pitchFamily="34" charset="0"/>
                <a:cs typeface="Arial" pitchFamily="34" charset="0"/>
                <a:sym typeface="Arial" pitchFamily="34" charset="0"/>
              </a:rPr>
              <a:t>See notes section for definitions</a:t>
            </a:r>
            <a:endParaRPr lang="en-US" sz="3600" dirty="0"/>
          </a:p>
        </p:txBody>
      </p:sp>
    </p:spTree>
  </p:cSld>
  <p:clrMapOvr>
    <a:masterClrMapping/>
  </p:clrMapOvr>
  <p:transition spd="med">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3011"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Shodan</a:t>
            </a:r>
            <a:endParaRPr lang="en-US" altLang="en-US" sz="3200" i="0" smtClean="0">
              <a:latin typeface="Arial" pitchFamily="34" charset="0"/>
              <a:sym typeface="Arial" pitchFamily="34" charset="0"/>
            </a:endParaRPr>
          </a:p>
        </p:txBody>
      </p:sp>
      <p:pic>
        <p:nvPicPr>
          <p:cNvPr id="43013" name="Picture 8"/>
          <p:cNvPicPr>
            <a:picLocks noChangeAspect="1"/>
          </p:cNvPicPr>
          <p:nvPr/>
        </p:nvPicPr>
        <p:blipFill>
          <a:blip r:embed="rId3"/>
          <a:srcRect/>
          <a:stretch>
            <a:fillRect/>
          </a:stretch>
        </p:blipFill>
        <p:spPr bwMode="auto">
          <a:xfrm>
            <a:off x="177800" y="2209800"/>
            <a:ext cx="12715875" cy="71151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40</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4035" name="Rectangle 4"/>
          <p:cNvSpPr>
            <a:spLocks noGrp="1" noChangeArrowheads="1"/>
          </p:cNvSpPr>
          <p:nvPr>
            <p:ph type="title"/>
          </p:nvPr>
        </p:nvSpPr>
        <p:spPr bwMode="auto">
          <a:xfrm>
            <a:off x="1016000" y="3276600"/>
            <a:ext cx="11055350" cy="1295400"/>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5400" b="1" smtClean="0">
                <a:latin typeface="Arial" pitchFamily="34" charset="0"/>
                <a:cs typeface="Arial" pitchFamily="34" charset="0"/>
                <a:sym typeface="Arial" pitchFamily="34" charset="0"/>
              </a:rPr>
              <a:t>Identify Hosts</a:t>
            </a:r>
            <a:endParaRPr lang="en-US" altLang="en-US" sz="5400" b="1" smtClean="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41</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5059"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Ping Sweep – IP Scanner</a:t>
            </a:r>
          </a:p>
        </p:txBody>
      </p:sp>
      <p:pic>
        <p:nvPicPr>
          <p:cNvPr id="45061" name="Picture 6"/>
          <p:cNvPicPr>
            <a:picLocks noChangeArrowheads="1"/>
          </p:cNvPicPr>
          <p:nvPr/>
        </p:nvPicPr>
        <p:blipFill>
          <a:blip r:embed="rId2"/>
          <a:srcRect/>
          <a:stretch>
            <a:fillRect/>
          </a:stretch>
        </p:blipFill>
        <p:spPr bwMode="auto">
          <a:xfrm>
            <a:off x="1397000" y="2133600"/>
            <a:ext cx="10058400" cy="67214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42</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6084" name="Title 6"/>
          <p:cNvSpPr>
            <a:spLocks noGrp="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smtClean="0">
                <a:latin typeface="Arial" pitchFamily="34" charset="0"/>
                <a:cs typeface="Arial" pitchFamily="34" charset="0"/>
              </a:rPr>
              <a:t>DNS Zone Transfer</a:t>
            </a:r>
          </a:p>
        </p:txBody>
      </p:sp>
      <p:sp>
        <p:nvSpPr>
          <p:cNvPr id="46085" name="Rectangle 7"/>
          <p:cNvSpPr>
            <a:spLocks noChangeArrowheads="1"/>
          </p:cNvSpPr>
          <p:nvPr/>
        </p:nvSpPr>
        <p:spPr bwMode="auto">
          <a:xfrm>
            <a:off x="787400" y="2133600"/>
            <a:ext cx="11277600" cy="6062663"/>
          </a:xfrm>
          <a:prstGeom prst="rect">
            <a:avLst/>
          </a:prstGeom>
          <a:noFill/>
          <a:ln w="9525">
            <a:noFill/>
            <a:miter lim="800000"/>
            <a:headEnd/>
            <a:tailEnd/>
          </a:ln>
        </p:spPr>
        <p:txBody>
          <a:bodyPr>
            <a:spAutoFit/>
          </a:bodyPr>
          <a:lstStyle/>
          <a:p>
            <a:pPr lvl="1" algn="l">
              <a:buClr>
                <a:srgbClr val="2D2D8A"/>
              </a:buClr>
              <a:buFont typeface="Arial" pitchFamily="34" charset="0"/>
              <a:buChar char="•"/>
            </a:pPr>
            <a:r>
              <a:rPr lang="en-US" altLang="en-US" sz="2800">
                <a:latin typeface="Arial" pitchFamily="34" charset="0"/>
                <a:cs typeface="Arial" pitchFamily="34" charset="0"/>
              </a:rPr>
              <a:t>On Linux systems dig can be used to perform a zone transfer from a DNS server.   </a:t>
            </a:r>
          </a:p>
          <a:p>
            <a:pPr lvl="1" algn="l">
              <a:buClr>
                <a:srgbClr val="2D2D8A"/>
              </a:buClr>
              <a:buFont typeface="Arial" pitchFamily="34" charset="0"/>
              <a:buChar char="•"/>
            </a:pPr>
            <a:r>
              <a:rPr lang="en-US" altLang="en-US" sz="2800">
                <a:latin typeface="Arial" pitchFamily="34" charset="0"/>
                <a:cs typeface="Arial" pitchFamily="34" charset="0"/>
              </a:rPr>
              <a:t>Very useful in recon and identifying targets.</a:t>
            </a:r>
          </a:p>
          <a:p>
            <a:pPr lvl="1" algn="l">
              <a:buClr>
                <a:srgbClr val="2D2D8A"/>
              </a:buClr>
              <a:buFont typeface="Arial" pitchFamily="34" charset="0"/>
              <a:buChar char="•"/>
            </a:pPr>
            <a:r>
              <a:rPr lang="en-US" altLang="en-US" sz="2800">
                <a:latin typeface="Courier" charset="0"/>
              </a:rPr>
              <a:t>dig @[DNS_server_IP] {target_domain] –t AXFR</a:t>
            </a:r>
          </a:p>
          <a:p>
            <a:pPr lvl="1" algn="l">
              <a:buClr>
                <a:srgbClr val="2D2D8A"/>
              </a:buClr>
              <a:buFont typeface="Arial" pitchFamily="34" charset="0"/>
              <a:buChar char="•"/>
            </a:pPr>
            <a:endParaRPr lang="en-US" altLang="en-US" sz="1200">
              <a:latin typeface="Courier" charset="0"/>
            </a:endParaRPr>
          </a:p>
          <a:p>
            <a:pPr lvl="1" algn="l">
              <a:buClr>
                <a:srgbClr val="2D2D8A"/>
              </a:buClr>
              <a:buFont typeface="Arial" pitchFamily="34" charset="0"/>
              <a:buChar char="•"/>
            </a:pPr>
            <a:r>
              <a:rPr lang="en-US" altLang="en-US" sz="1200">
                <a:latin typeface="Courier" charset="0"/>
              </a:rPr>
              <a:t>kobrien@ubuntu-vm:~$ dig @10.1.1.3 example.org-t AXFR</a:t>
            </a:r>
          </a:p>
          <a:p>
            <a:pPr lvl="1" algn="l">
              <a:buClr>
                <a:srgbClr val="2D2D8A"/>
              </a:buClr>
              <a:buFont typeface="Arial" pitchFamily="34" charset="0"/>
              <a:buChar char="•"/>
            </a:pPr>
            <a:endParaRPr lang="en-US" altLang="en-US" sz="1200">
              <a:latin typeface="Courier" charset="0"/>
            </a:endParaRPr>
          </a:p>
          <a:p>
            <a:pPr lvl="1" algn="l">
              <a:buClr>
                <a:srgbClr val="2D2D8A"/>
              </a:buClr>
              <a:buFont typeface="Arial" pitchFamily="34" charset="0"/>
              <a:buChar char="•"/>
            </a:pPr>
            <a:r>
              <a:rPr lang="en-US" altLang="en-US" sz="1200">
                <a:latin typeface="Courier" charset="0"/>
              </a:rPr>
              <a:t>; &lt;&lt;&gt;&gt; DiG 9.6.1-P2 &lt;&lt;&gt;&gt; @10.1.1.3 example.org -t AXFR</a:t>
            </a:r>
          </a:p>
          <a:p>
            <a:pPr lvl="1" algn="l">
              <a:buClr>
                <a:srgbClr val="2D2D8A"/>
              </a:buClr>
              <a:buFont typeface="Arial" pitchFamily="34" charset="0"/>
              <a:buChar char="•"/>
            </a:pPr>
            <a:r>
              <a:rPr lang="en-US" altLang="en-US" sz="1200">
                <a:latin typeface="Courier" charset="0"/>
              </a:rPr>
              <a:t>; (1 server found)</a:t>
            </a:r>
          </a:p>
          <a:p>
            <a:pPr lvl="1" algn="l">
              <a:buClr>
                <a:srgbClr val="2D2D8A"/>
              </a:buClr>
              <a:buFont typeface="Arial" pitchFamily="34" charset="0"/>
              <a:buChar char="•"/>
            </a:pPr>
            <a:r>
              <a:rPr lang="en-US" altLang="en-US" sz="1200">
                <a:latin typeface="Courier" charset="0"/>
              </a:rPr>
              <a:t>;; global options: +cmd</a:t>
            </a:r>
          </a:p>
          <a:p>
            <a:pPr lvl="1" algn="l">
              <a:buClr>
                <a:srgbClr val="2D2D8A"/>
              </a:buClr>
              <a:buFont typeface="Arial" pitchFamily="34" charset="0"/>
              <a:buChar char="•"/>
            </a:pPr>
            <a:r>
              <a:rPr lang="en-US" altLang="en-US" sz="1200">
                <a:latin typeface="Courier" charset="0"/>
              </a:rPr>
              <a:t>example.org.		38400	IN	SOA	ns.example.org.example.org. admin.example.org.example.org. 2008090354 10800 3600 604800 86400</a:t>
            </a:r>
          </a:p>
          <a:p>
            <a:pPr lvl="1" algn="l">
              <a:buClr>
                <a:srgbClr val="2D2D8A"/>
              </a:buClr>
              <a:buFont typeface="Arial" pitchFamily="34" charset="0"/>
              <a:buChar char="•"/>
            </a:pPr>
            <a:r>
              <a:rPr lang="en-US" altLang="en-US" sz="1200">
                <a:latin typeface="Courier" charset="0"/>
              </a:rPr>
              <a:t>example.org.		38400	IN	NS	ns.example.org.</a:t>
            </a:r>
          </a:p>
          <a:p>
            <a:pPr lvl="1" algn="l">
              <a:buClr>
                <a:srgbClr val="2D2D8A"/>
              </a:buClr>
              <a:buFont typeface="Arial" pitchFamily="34" charset="0"/>
              <a:buChar char="•"/>
            </a:pPr>
            <a:r>
              <a:rPr lang="en-US" altLang="en-US" sz="1200">
                <a:latin typeface="Courier" charset="0"/>
              </a:rPr>
              <a:t>smtp.example.org.	38400	IN	CNAME	winserver.example.org.</a:t>
            </a:r>
          </a:p>
          <a:p>
            <a:pPr lvl="1" algn="l">
              <a:buClr>
                <a:srgbClr val="2D2D8A"/>
              </a:buClr>
              <a:buFont typeface="Arial" pitchFamily="34" charset="0"/>
              <a:buChar char="•"/>
            </a:pPr>
            <a:r>
              <a:rPr lang="en-US" altLang="en-US" sz="1200">
                <a:latin typeface="Courier" charset="0"/>
              </a:rPr>
              <a:t>switch.example.org.	38400	IN	A	10.1.1.2</a:t>
            </a:r>
          </a:p>
          <a:p>
            <a:pPr lvl="1" algn="l">
              <a:buClr>
                <a:srgbClr val="2D2D8A"/>
              </a:buClr>
              <a:buFont typeface="Arial" pitchFamily="34" charset="0"/>
              <a:buChar char="•"/>
            </a:pPr>
            <a:r>
              <a:rPr lang="en-US" altLang="en-US" sz="1200">
                <a:latin typeface="Courier" charset="0"/>
              </a:rPr>
              <a:t>linuxserv.example.org.	38400	IN	A	10.1.1.67</a:t>
            </a:r>
          </a:p>
          <a:p>
            <a:pPr lvl="1" algn="l">
              <a:buClr>
                <a:srgbClr val="2D2D8A"/>
              </a:buClr>
              <a:buFont typeface="Arial" pitchFamily="34" charset="0"/>
              <a:buChar char="•"/>
            </a:pPr>
            <a:r>
              <a:rPr lang="en-US" altLang="en-US" sz="1200">
                <a:latin typeface="Courier" charset="0"/>
              </a:rPr>
              <a:t>vmware.example.org.	38400	IN	A	10.1.1.25</a:t>
            </a:r>
          </a:p>
          <a:p>
            <a:pPr lvl="1" algn="l">
              <a:buClr>
                <a:srgbClr val="2D2D8A"/>
              </a:buClr>
              <a:buFont typeface="Arial" pitchFamily="34" charset="0"/>
              <a:buChar char="•"/>
            </a:pPr>
            <a:r>
              <a:rPr lang="en-US" altLang="en-US" sz="1200">
                <a:latin typeface="Courier" charset="0"/>
              </a:rPr>
              <a:t>winserver.example.org. 38400	IN	A	10.1.1.26</a:t>
            </a:r>
          </a:p>
          <a:p>
            <a:pPr lvl="1" algn="l">
              <a:buClr>
                <a:srgbClr val="2D2D8A"/>
              </a:buClr>
              <a:buFont typeface="Arial" pitchFamily="34" charset="0"/>
              <a:buChar char="•"/>
            </a:pPr>
            <a:r>
              <a:rPr lang="en-US" altLang="en-US" sz="1200">
                <a:latin typeface="Courier" charset="0"/>
              </a:rPr>
              <a:t>winserver-ca.example.org. 38400 IN	CNAME	winserver.example.org.</a:t>
            </a:r>
          </a:p>
          <a:p>
            <a:pPr lvl="1" algn="l">
              <a:buClr>
                <a:srgbClr val="2D2D8A"/>
              </a:buClr>
              <a:buFont typeface="Arial" pitchFamily="34" charset="0"/>
              <a:buChar char="•"/>
            </a:pPr>
            <a:r>
              <a:rPr lang="en-US" altLang="en-US" sz="1200">
                <a:latin typeface="Courier" charset="0"/>
              </a:rPr>
              <a:t>wireless.example.org. 38400	IN	A	10.1.1.14</a:t>
            </a:r>
          </a:p>
          <a:p>
            <a:pPr lvl="1" algn="l">
              <a:buClr>
                <a:srgbClr val="2D2D8A"/>
              </a:buClr>
              <a:buFont typeface="Arial" pitchFamily="34" charset="0"/>
              <a:buChar char="•"/>
            </a:pPr>
            <a:r>
              <a:rPr lang="en-US" altLang="en-US" sz="1200">
                <a:latin typeface="Courier" charset="0"/>
              </a:rPr>
              <a:t>example.org.		38400	IN	SOA	ns.example.org.example.org. admin.example.org.example.org. 2008090354 10800 3600 604800 86400</a:t>
            </a:r>
          </a:p>
          <a:p>
            <a:pPr lvl="1" algn="l">
              <a:buClr>
                <a:srgbClr val="2D2D8A"/>
              </a:buClr>
              <a:buFont typeface="Arial" pitchFamily="34" charset="0"/>
              <a:buChar char="•"/>
            </a:pPr>
            <a:r>
              <a:rPr lang="en-US" altLang="en-US" sz="1200">
                <a:latin typeface="Courier" charset="0"/>
              </a:rPr>
              <a:t>;; Query time: 18 msec</a:t>
            </a:r>
          </a:p>
          <a:p>
            <a:pPr lvl="1" algn="l">
              <a:buClr>
                <a:srgbClr val="2D2D8A"/>
              </a:buClr>
              <a:buFont typeface="Arial" pitchFamily="34" charset="0"/>
              <a:buChar char="•"/>
            </a:pPr>
            <a:r>
              <a:rPr lang="en-US" altLang="en-US" sz="1200">
                <a:latin typeface="Courier" charset="0"/>
              </a:rPr>
              <a:t>;; SERVER: 10.1.1.3#53(10.1.1.3)</a:t>
            </a:r>
          </a:p>
          <a:p>
            <a:pPr lvl="1" algn="l">
              <a:buClr>
                <a:srgbClr val="2D2D8A"/>
              </a:buClr>
              <a:buFont typeface="Arial" pitchFamily="34" charset="0"/>
              <a:buChar char="•"/>
            </a:pPr>
            <a:r>
              <a:rPr lang="en-US" altLang="en-US" sz="1200">
                <a:latin typeface="Courier" charset="0"/>
              </a:rPr>
              <a:t>;; WHEN: Tue Jan 26 10:55:54 2010</a:t>
            </a:r>
          </a:p>
          <a:p>
            <a:pPr lvl="1" algn="l">
              <a:buClr>
                <a:srgbClr val="2D2D8A"/>
              </a:buClr>
              <a:buFont typeface="Arial" pitchFamily="34" charset="0"/>
              <a:buChar char="•"/>
            </a:pPr>
            <a:r>
              <a:rPr lang="en-US" altLang="en-US" sz="1200">
                <a:latin typeface="Courier" charset="0"/>
              </a:rPr>
              <a:t>;; XFR size: 33 records (messages 1, bytes 840)</a:t>
            </a:r>
          </a:p>
          <a:p>
            <a:pPr lvl="1" algn="l">
              <a:buClr>
                <a:srgbClr val="2D2D8A"/>
              </a:buClr>
              <a:buFont typeface="Arial" pitchFamily="34" charset="0"/>
              <a:buChar char="•"/>
            </a:pPr>
            <a:endParaRPr lang="en-US" altLang="en-US" sz="1200">
              <a:latin typeface="Courier"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43</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7107"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Brute Force Forward DNS</a:t>
            </a:r>
            <a:endParaRPr lang="en-US" altLang="en-US" sz="3200" i="0" smtClean="0">
              <a:latin typeface="Arial" pitchFamily="34" charset="0"/>
              <a:sym typeface="Arial" pitchFamily="34" charset="0"/>
            </a:endParaRPr>
          </a:p>
        </p:txBody>
      </p:sp>
      <p:sp>
        <p:nvSpPr>
          <p:cNvPr id="47108" name="Rectangle 5"/>
          <p:cNvSpPr>
            <a:spLocks noGrp="1" noChangeArrowheads="1"/>
          </p:cNvSpPr>
          <p:nvPr>
            <p:ph idx="1"/>
          </p:nvPr>
        </p:nvSpPr>
        <p:spPr bwMode="auto">
          <a:xfrm>
            <a:off x="571500" y="1968500"/>
            <a:ext cx="12128500" cy="4432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mtClean="0">
                <a:latin typeface="Arial" pitchFamily="34" charset="0"/>
                <a:cs typeface="Arial" pitchFamily="34" charset="0"/>
                <a:sym typeface="Arial" pitchFamily="34" charset="0"/>
              </a:rPr>
              <a:t>Many scripts and tools to do this (example: dns-map).</a:t>
            </a:r>
            <a:endParaRPr lang="en-US" altLang="en-US" smtClean="0">
              <a:latin typeface="Arial" pitchFamily="34" charset="0"/>
              <a:sym typeface="Arial" pitchFamily="34" charset="0"/>
            </a:endParaRPr>
          </a:p>
          <a:p>
            <a:pPr algn="l" eaLnBrk="1" hangingPunct="1"/>
            <a:r>
              <a:rPr lang="en-US" altLang="en-US" smtClean="0">
                <a:latin typeface="Arial" pitchFamily="34" charset="0"/>
                <a:cs typeface="Arial" pitchFamily="34" charset="0"/>
                <a:sym typeface="Arial" pitchFamily="34" charset="0"/>
              </a:rPr>
              <a:t>Relies on the method of taking a database of common host names and performing forward lookup.</a:t>
            </a:r>
            <a:endParaRPr lang="en-US" altLang="en-US" smtClean="0">
              <a:latin typeface="Arial" pitchFamily="34" charset="0"/>
              <a:sym typeface="Arial" pitchFamily="34" charset="0"/>
            </a:endParaRPr>
          </a:p>
        </p:txBody>
      </p:sp>
      <p:sp>
        <p:nvSpPr>
          <p:cNvPr id="47110" name="Rectangle 7"/>
          <p:cNvSpPr>
            <a:spLocks/>
          </p:cNvSpPr>
          <p:nvPr/>
        </p:nvSpPr>
        <p:spPr bwMode="auto">
          <a:xfrm>
            <a:off x="1624013" y="4191000"/>
            <a:ext cx="9539287" cy="4203700"/>
          </a:xfrm>
          <a:prstGeom prst="rect">
            <a:avLst/>
          </a:prstGeom>
          <a:noFill/>
          <a:ln w="9525">
            <a:noFill/>
            <a:miter lim="800000"/>
            <a:headEnd/>
            <a:tailEnd/>
          </a:ln>
        </p:spPr>
        <p:txBody>
          <a:bodyPr lIns="0" tIns="0" rIns="40639" bIns="0"/>
          <a:lstStyle/>
          <a:p>
            <a:pPr marL="39688" algn="l"/>
            <a:r>
              <a:rPr lang="en-US" altLang="en-US" sz="1400">
                <a:solidFill>
                  <a:schemeClr val="tx1"/>
                </a:solidFill>
                <a:latin typeface="Courier" charset="0"/>
                <a:sym typeface="Courier" charset="0"/>
              </a:rPr>
              <a:t>bt-netbook:/pentest/enumeration/dns/dnsmap# ./dnsmap example.org</a:t>
            </a:r>
          </a:p>
          <a:p>
            <a:pPr marL="39688" algn="l"/>
            <a:r>
              <a:rPr lang="en-US" altLang="en-US" sz="1400">
                <a:solidFill>
                  <a:schemeClr val="tx1"/>
                </a:solidFill>
                <a:latin typeface="Courier" charset="0"/>
                <a:sym typeface="Courier" charset="0"/>
              </a:rPr>
              <a:t>dnsmap 0.22.2 - DNS Network Mapper by pagvac (gnucitizen.org)</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searching (sub)domains for obrienhome.org using built-in wordlist</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firewall.example.org</a:t>
            </a:r>
          </a:p>
          <a:p>
            <a:pPr marL="39688" algn="l"/>
            <a:r>
              <a:rPr lang="en-US" altLang="en-US" sz="1400">
                <a:solidFill>
                  <a:schemeClr val="tx1"/>
                </a:solidFill>
                <a:latin typeface="Courier" charset="0"/>
                <a:sym typeface="Courier" charset="0"/>
              </a:rPr>
              <a:t>IP address #1: 10.10.10.1</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ftp.example.org</a:t>
            </a:r>
          </a:p>
          <a:p>
            <a:pPr marL="39688" algn="l"/>
            <a:r>
              <a:rPr lang="en-US" altLang="en-US" sz="1400">
                <a:solidFill>
                  <a:schemeClr val="tx1"/>
                </a:solidFill>
                <a:latin typeface="Courier" charset="0"/>
                <a:sym typeface="Courier" charset="0"/>
              </a:rPr>
              <a:t>IP address #1: 10.10.10.3</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ns.example.org</a:t>
            </a:r>
          </a:p>
          <a:p>
            <a:pPr marL="39688" algn="l"/>
            <a:r>
              <a:rPr lang="en-US" altLang="en-US" sz="1400">
                <a:solidFill>
                  <a:schemeClr val="tx1"/>
                </a:solidFill>
                <a:latin typeface="Courier" charset="0"/>
                <a:sym typeface="Courier" charset="0"/>
              </a:rPr>
              <a:t>IP address #1: 10.10.10.3</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smtp.example.org</a:t>
            </a:r>
          </a:p>
          <a:p>
            <a:pPr marL="39688" algn="l"/>
            <a:r>
              <a:rPr lang="en-US" altLang="en-US" sz="1400">
                <a:solidFill>
                  <a:schemeClr val="tx1"/>
                </a:solidFill>
                <a:latin typeface="Courier" charset="0"/>
                <a:sym typeface="Courier" charset="0"/>
              </a:rPr>
              <a:t>IP address #1: 10.10.10.10</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vpn.example.org</a:t>
            </a:r>
          </a:p>
          <a:p>
            <a:pPr marL="39688" algn="l"/>
            <a:r>
              <a:rPr lang="en-US" altLang="en-US" sz="1400">
                <a:solidFill>
                  <a:schemeClr val="tx1"/>
                </a:solidFill>
                <a:latin typeface="Courier" charset="0"/>
                <a:sym typeface="Courier" charset="0"/>
              </a:rPr>
              <a:t>IP address #1: 10.10.10.1 </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44</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8131"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Split DNS</a:t>
            </a:r>
            <a:endParaRPr lang="en-US" altLang="en-US" sz="3200" i="0" smtClean="0">
              <a:latin typeface="Arial" pitchFamily="34" charset="0"/>
              <a:sym typeface="Arial" pitchFamily="34" charset="0"/>
            </a:endParaRPr>
          </a:p>
        </p:txBody>
      </p:sp>
      <p:sp>
        <p:nvSpPr>
          <p:cNvPr id="48132" name="Rectangle 5"/>
          <p:cNvSpPr>
            <a:spLocks noGrp="1" noChangeArrowheads="1"/>
          </p:cNvSpPr>
          <p:nvPr>
            <p:ph idx="1"/>
          </p:nvPr>
        </p:nvSpPr>
        <p:spPr bwMode="auto">
          <a:xfrm>
            <a:off x="571500" y="1968500"/>
            <a:ext cx="12128500" cy="4432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mtClean="0">
                <a:latin typeface="Arial" pitchFamily="34" charset="0"/>
                <a:cs typeface="Arial" pitchFamily="34" charset="0"/>
                <a:sym typeface="Arial" pitchFamily="34" charset="0"/>
              </a:rPr>
              <a:t>External DNS has info on DMZ servers.</a:t>
            </a:r>
            <a:endParaRPr lang="en-US" altLang="en-US" smtClean="0">
              <a:latin typeface="Arial" pitchFamily="34" charset="0"/>
              <a:sym typeface="Arial" pitchFamily="34" charset="0"/>
            </a:endParaRPr>
          </a:p>
          <a:p>
            <a:pPr algn="l" eaLnBrk="1" hangingPunct="1"/>
            <a:r>
              <a:rPr lang="en-US" altLang="en-US" smtClean="0">
                <a:latin typeface="Arial" pitchFamily="34" charset="0"/>
                <a:cs typeface="Arial" pitchFamily="34" charset="0"/>
                <a:sym typeface="Arial" pitchFamily="34" charset="0"/>
              </a:rPr>
              <a:t>Internal DNS has info on internal servers.  </a:t>
            </a:r>
          </a:p>
          <a:p>
            <a:pPr algn="l" eaLnBrk="1" hangingPunct="1"/>
            <a:r>
              <a:rPr lang="en-US" altLang="en-US" smtClean="0">
                <a:latin typeface="Arial" pitchFamily="34" charset="0"/>
                <a:cs typeface="Arial" pitchFamily="34" charset="0"/>
                <a:sym typeface="Arial" pitchFamily="34" charset="0"/>
              </a:rPr>
              <a:t>Prevents leakage of internal DNS information</a:t>
            </a:r>
            <a:endParaRPr lang="en-US" altLang="en-US" smtClean="0">
              <a:latin typeface="Arial" pitchFamily="34" charset="0"/>
              <a:sym typeface="Arial" pitchFamily="34" charset="0"/>
            </a:endParaRPr>
          </a:p>
        </p:txBody>
      </p:sp>
      <p:pic>
        <p:nvPicPr>
          <p:cNvPr id="48134" name="Picture 8"/>
          <p:cNvPicPr>
            <a:picLocks noChangeAspect="1"/>
          </p:cNvPicPr>
          <p:nvPr/>
        </p:nvPicPr>
        <p:blipFill>
          <a:blip r:embed="rId2"/>
          <a:srcRect/>
          <a:stretch>
            <a:fillRect/>
          </a:stretch>
        </p:blipFill>
        <p:spPr bwMode="auto">
          <a:xfrm>
            <a:off x="2311400" y="4267200"/>
            <a:ext cx="8788400" cy="40386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45</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9155" name="Rectangle 4"/>
          <p:cNvSpPr>
            <a:spLocks noGrp="1" noChangeArrowheads="1"/>
          </p:cNvSpPr>
          <p:nvPr>
            <p:ph type="title"/>
          </p:nvPr>
        </p:nvSpPr>
        <p:spPr bwMode="auto">
          <a:xfrm>
            <a:off x="939800" y="3200400"/>
            <a:ext cx="11055350" cy="2090738"/>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5400" b="1" smtClean="0">
                <a:latin typeface="Arial" pitchFamily="34" charset="0"/>
                <a:cs typeface="Arial" pitchFamily="34" charset="0"/>
                <a:sym typeface="Arial" pitchFamily="34" charset="0"/>
              </a:rPr>
              <a:t>Finding Open Ports</a:t>
            </a:r>
            <a:endParaRPr lang="en-US" altLang="en-US" sz="5400" b="1" smtClean="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46</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0179"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War Dialing</a:t>
            </a:r>
            <a:endParaRPr lang="en-US" altLang="en-US" sz="3200" i="0" smtClean="0">
              <a:latin typeface="Arial" pitchFamily="34" charset="0"/>
              <a:sym typeface="Arial" pitchFamily="34" charset="0"/>
            </a:endParaRPr>
          </a:p>
        </p:txBody>
      </p:sp>
      <p:sp>
        <p:nvSpPr>
          <p:cNvPr id="50180" name="Rectangle 5"/>
          <p:cNvSpPr>
            <a:spLocks noGrp="1" noChangeArrowheads="1"/>
          </p:cNvSpPr>
          <p:nvPr>
            <p:ph idx="1"/>
          </p:nvPr>
        </p:nvSpPr>
        <p:spPr bwMode="auto">
          <a:xfrm>
            <a:off x="571500" y="1968500"/>
            <a:ext cx="12128500" cy="54229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mtClean="0">
                <a:latin typeface="Arial" pitchFamily="34" charset="0"/>
                <a:cs typeface="Arial" pitchFamily="34" charset="0"/>
                <a:sym typeface="Arial" pitchFamily="34" charset="0"/>
              </a:rPr>
              <a:t>War dialers dial a sequence of phone numbers searching for modems or open PBXs</a:t>
            </a:r>
            <a:endParaRPr lang="en-US" altLang="en-US" smtClean="0">
              <a:latin typeface="Arial" pitchFamily="34" charset="0"/>
              <a:sym typeface="Arial" pitchFamily="34" charset="0"/>
            </a:endParaRPr>
          </a:p>
          <a:p>
            <a:pPr algn="l" eaLnBrk="1" hangingPunct="1"/>
            <a:r>
              <a:rPr lang="en-US" altLang="en-US" smtClean="0">
                <a:latin typeface="Arial" pitchFamily="34" charset="0"/>
                <a:cs typeface="Arial" pitchFamily="34" charset="0"/>
                <a:sym typeface="Arial" pitchFamily="34" charset="0"/>
              </a:rPr>
              <a:t>Modems are still prevalent for remote management of network equipment and infrastructure</a:t>
            </a:r>
            <a:endParaRPr lang="en-US" altLang="en-US" smtClean="0">
              <a:latin typeface="Arial" pitchFamily="34" charset="0"/>
              <a:sym typeface="Arial" pitchFamily="34" charset="0"/>
            </a:endParaRPr>
          </a:p>
          <a:p>
            <a:pPr algn="l" eaLnBrk="1" hangingPunct="1"/>
            <a:r>
              <a:rPr lang="en-US" altLang="en-US" smtClean="0">
                <a:latin typeface="Arial" pitchFamily="34" charset="0"/>
                <a:cs typeface="Arial" pitchFamily="34" charset="0"/>
                <a:sym typeface="Arial" pitchFamily="34" charset="0"/>
              </a:rPr>
              <a:t>Often they are left unprotected</a:t>
            </a:r>
            <a:endParaRPr lang="en-US" altLang="en-US" smtClean="0">
              <a:latin typeface="Arial" pitchFamily="34" charset="0"/>
              <a:sym typeface="Arial" pitchFamily="34" charset="0"/>
            </a:endParaRPr>
          </a:p>
        </p:txBody>
      </p:sp>
      <p:pic>
        <p:nvPicPr>
          <p:cNvPr id="50182" name="Picture 7"/>
          <p:cNvPicPr>
            <a:picLocks noChangeArrowheads="1"/>
          </p:cNvPicPr>
          <p:nvPr/>
        </p:nvPicPr>
        <p:blipFill>
          <a:blip r:embed="rId2"/>
          <a:srcRect/>
          <a:stretch>
            <a:fillRect/>
          </a:stretch>
        </p:blipFill>
        <p:spPr bwMode="auto">
          <a:xfrm>
            <a:off x="2692400" y="4953000"/>
            <a:ext cx="7581900" cy="42799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47</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03"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Port Scanning</a:t>
            </a:r>
            <a:endParaRPr lang="en-US" altLang="en-US" sz="3200" i="0" smtClean="0">
              <a:latin typeface="Arial" pitchFamily="34" charset="0"/>
              <a:sym typeface="Arial" pitchFamily="34" charset="0"/>
            </a:endParaRPr>
          </a:p>
        </p:txBody>
      </p:sp>
      <p:sp>
        <p:nvSpPr>
          <p:cNvPr id="51204" name="Rectangle 5"/>
          <p:cNvSpPr>
            <a:spLocks noGrp="1" noChangeArrowheads="1"/>
          </p:cNvSpPr>
          <p:nvPr>
            <p:ph idx="1"/>
          </p:nvPr>
        </p:nvSpPr>
        <p:spPr bwMode="auto">
          <a:xfrm>
            <a:off x="571500" y="1968500"/>
            <a:ext cx="12128500" cy="6032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Port scanners send TCP and UDP packets to various ports to determine if a process is active</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TCP 80 (web server)</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TCP 23 (telnet server)</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UDP 53 (DNS server)</a:t>
            </a:r>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TCP scanning based on 3 way handshake</a:t>
            </a:r>
            <a:endParaRPr lang="en-US" altLang="en-US" sz="3200" smtClean="0">
              <a:latin typeface="Arial" pitchFamily="34" charset="0"/>
              <a:sym typeface="Arial" pitchFamily="34" charset="0"/>
            </a:endParaRPr>
          </a:p>
        </p:txBody>
      </p:sp>
      <p:pic>
        <p:nvPicPr>
          <p:cNvPr id="51206" name="Picture 7"/>
          <p:cNvPicPr>
            <a:picLocks noChangeArrowheads="1"/>
          </p:cNvPicPr>
          <p:nvPr/>
        </p:nvPicPr>
        <p:blipFill>
          <a:blip r:embed="rId2"/>
          <a:srcRect/>
          <a:stretch>
            <a:fillRect/>
          </a:stretch>
        </p:blipFill>
        <p:spPr bwMode="auto">
          <a:xfrm>
            <a:off x="3302000" y="5943600"/>
            <a:ext cx="7493000" cy="2757488"/>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48</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222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TCP Control Bits</a:t>
            </a:r>
            <a:endParaRPr lang="en-US" altLang="en-US" sz="3200" i="0" smtClean="0">
              <a:latin typeface="Arial" pitchFamily="34" charset="0"/>
              <a:sym typeface="Arial" pitchFamily="34" charset="0"/>
            </a:endParaRPr>
          </a:p>
        </p:txBody>
      </p:sp>
      <p:sp>
        <p:nvSpPr>
          <p:cNvPr id="52228" name="Rectangle 5"/>
          <p:cNvSpPr>
            <a:spLocks noGrp="1" noChangeArrowheads="1"/>
          </p:cNvSpPr>
          <p:nvPr>
            <p:ph idx="1"/>
          </p:nvPr>
        </p:nvSpPr>
        <p:spPr bwMode="auto">
          <a:xfrm>
            <a:off x="571500" y="1968500"/>
            <a:ext cx="12128500" cy="3670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SYN – Synchronize</a:t>
            </a:r>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ACK – Acknowledgement</a:t>
            </a:r>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FIN – End a connection</a:t>
            </a:r>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RESET – Tear down a connection</a:t>
            </a:r>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URG – Urgent data is included</a:t>
            </a:r>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PUSH – Data should be pushed through the TCP stack</a:t>
            </a:r>
            <a:endParaRPr lang="en-US" altLang="en-US" sz="3200" smtClean="0">
              <a:latin typeface="Arial" pitchFamily="34" charset="0"/>
              <a:sym typeface="Arial" pitchFamily="34" charset="0"/>
            </a:endParaRPr>
          </a:p>
        </p:txBody>
      </p:sp>
      <p:pic>
        <p:nvPicPr>
          <p:cNvPr id="52230" name="Picture 7"/>
          <p:cNvPicPr>
            <a:picLocks noChangeAspect="1"/>
          </p:cNvPicPr>
          <p:nvPr/>
        </p:nvPicPr>
        <p:blipFill>
          <a:blip r:embed="rId2"/>
          <a:srcRect/>
          <a:stretch>
            <a:fillRect/>
          </a:stretch>
        </p:blipFill>
        <p:spPr bwMode="auto">
          <a:xfrm>
            <a:off x="3378200" y="5562600"/>
            <a:ext cx="6451600" cy="3889375"/>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49</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8195"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Why?</a:t>
            </a:r>
            <a:endParaRPr lang="en-US" altLang="en-US" sz="3200" smtClean="0">
              <a:latin typeface="Arial" pitchFamily="34" charset="0"/>
              <a:sym typeface="Arial" pitchFamily="34" charset="0"/>
            </a:endParaRPr>
          </a:p>
        </p:txBody>
      </p:sp>
      <p:sp>
        <p:nvSpPr>
          <p:cNvPr id="8196"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Fame</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Not so much anymore (more on this with Trends)</a:t>
            </a:r>
            <a:endParaRPr lang="en-US" altLang="en-US" sz="3200" smtClean="0">
              <a:latin typeface="Arial" pitchFamily="34" charset="0"/>
              <a:sym typeface="Arial" pitchFamily="34" charset="0"/>
            </a:endParaRPr>
          </a:p>
          <a:p>
            <a:pPr marL="457200" lvl="1"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Money</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The root of all evil… </a:t>
            </a:r>
            <a:endParaRPr lang="en-US" altLang="en-US" sz="3200" smtClean="0">
              <a:latin typeface="Arial" pitchFamily="34" charset="0"/>
              <a:sym typeface="Arial" pitchFamily="34" charset="0"/>
            </a:endParaRPr>
          </a:p>
          <a:p>
            <a:pPr marL="457200" lvl="1"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War</a:t>
            </a:r>
            <a:endParaRPr lang="en-US" altLang="en-US" sz="3200" smtClean="0">
              <a:latin typeface="Arial" pitchFamily="34" charset="0"/>
              <a:sym typeface="Arial" pitchFamily="34" charset="0"/>
            </a:endParaRPr>
          </a:p>
          <a:p>
            <a:pPr marL="457200" lvl="1" algn="l" eaLnBrk="1" hangingPunct="1"/>
            <a:r>
              <a:rPr lang="en-US" altLang="en-US" sz="3200" smtClean="0">
                <a:latin typeface="Arial" pitchFamily="34" charset="0"/>
                <a:ea typeface="MS PGothic" pitchFamily="34" charset="-128"/>
                <a:sym typeface="Arial" pitchFamily="34" charset="0"/>
              </a:rPr>
              <a:t>A battlefront just as real as the air, land, and sea</a:t>
            </a:r>
          </a:p>
          <a:p>
            <a:pPr marL="457200" lvl="1" algn="l" eaLnBrk="1" hangingPunct="1"/>
            <a:endParaRPr lang="en-US" altLang="en-US" sz="3200" smtClean="0">
              <a:latin typeface="Arial" pitchFamily="34" charset="0"/>
              <a:ea typeface="MS PGothic" pitchFamily="34" charset="-128"/>
              <a:sym typeface="Arial" pitchFamily="34" charset="0"/>
            </a:endParaRPr>
          </a:p>
          <a:p>
            <a:pPr marL="457200" lvl="1" algn="l" eaLnBrk="1" hangingPunct="1"/>
            <a:r>
              <a:rPr lang="en-US" sz="1600" smtClean="0"/>
              <a:t>Mar 20, 2013</a:t>
            </a:r>
            <a:r>
              <a:rPr lang="en-US" sz="1600" smtClean="0">
                <a:latin typeface="Arial" pitchFamily="34" charset="0"/>
                <a:sym typeface="Arial" pitchFamily="34" charset="0"/>
              </a:rPr>
              <a:t> - </a:t>
            </a:r>
            <a:r>
              <a:rPr lang="en-US" sz="1600" smtClean="0"/>
              <a:t>The computer networks of three major South Korean banks and three television networks went offline nearly simultaneously at 2pm Seoul time on Wednesday, according to South Korea's National Police Agency. The government confirmed that malware was used to bring the networks down, and it is looking into whether North Korea is behind the attack.</a:t>
            </a: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a:t>
            </a:fld>
            <a:endParaRPr lang="en-US" altLang="en-US" sz="1200" dirty="0">
              <a:solidFill>
                <a:schemeClr val="tx1"/>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3251"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HPING</a:t>
            </a:r>
            <a:endParaRPr lang="en-US" altLang="en-US" sz="3200" i="0" smtClean="0">
              <a:latin typeface="Arial" pitchFamily="34" charset="0"/>
              <a:sym typeface="Arial" pitchFamily="34" charset="0"/>
            </a:endParaRPr>
          </a:p>
        </p:txBody>
      </p:sp>
      <p:sp>
        <p:nvSpPr>
          <p:cNvPr id="53252" name="Rectangle 5"/>
          <p:cNvSpPr>
            <a:spLocks noGrp="1" noChangeArrowheads="1"/>
          </p:cNvSpPr>
          <p:nvPr>
            <p:ph idx="1"/>
          </p:nvPr>
        </p:nvSpPr>
        <p:spPr bwMode="auto">
          <a:xfrm>
            <a:off x="571500" y="19685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sym typeface="Arial" pitchFamily="34" charset="0"/>
              </a:rPr>
              <a:t>Runs on all Unix-like systems.  Also windows version.</a:t>
            </a:r>
          </a:p>
          <a:p>
            <a:pPr algn="l" eaLnBrk="1" hangingPunct="1"/>
            <a:r>
              <a:rPr lang="en-US" altLang="en-US" sz="3200" smtClean="0">
                <a:latin typeface="Arial" pitchFamily="34" charset="0"/>
                <a:sym typeface="Arial" pitchFamily="34" charset="0"/>
              </a:rPr>
              <a:t>Completely scriptable using TCL.</a:t>
            </a:r>
          </a:p>
          <a:p>
            <a:pPr algn="l" eaLnBrk="1" hangingPunct="1"/>
            <a:r>
              <a:rPr lang="en-US" altLang="en-US" sz="3200" smtClean="0">
                <a:latin typeface="Arial" pitchFamily="34" charset="0"/>
                <a:sym typeface="Arial" pitchFamily="34" charset="0"/>
              </a:rPr>
              <a:t>Can be used to write scripts implementing low level packet manipulation very quickly.</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sym typeface="Arial" pitchFamily="34" charset="0"/>
              </a:rPr>
              <a:t>Example:</a:t>
            </a:r>
          </a:p>
          <a:p>
            <a:pPr lvl="1" algn="l" eaLnBrk="1" hangingPunct="1"/>
            <a:r>
              <a:rPr lang="en-US" altLang="en-US" sz="3200" smtClean="0">
                <a:latin typeface="Courier" charset="0"/>
                <a:ea typeface="MS PGothic" pitchFamily="34" charset="-128"/>
                <a:sym typeface="Arial" pitchFamily="34" charset="0"/>
              </a:rPr>
              <a:t>hping3 -I en1 -S 10.1.1.1 -p 443  </a:t>
            </a:r>
            <a:r>
              <a:rPr lang="en-US" altLang="en-US" sz="3200" smtClean="0">
                <a:latin typeface="Arial" pitchFamily="34" charset="0"/>
                <a:ea typeface="MS PGothic" pitchFamily="34" charset="-128"/>
                <a:sym typeface="Arial" pitchFamily="34" charset="0"/>
              </a:rPr>
              <a:t>(sends packet to port 443 with SYN flag)</a:t>
            </a:r>
          </a:p>
          <a:p>
            <a:pPr algn="l" eaLnBrk="1" hangingPunct="1"/>
            <a:r>
              <a:rPr lang="en-US" altLang="en-US" sz="3200" smtClean="0">
                <a:latin typeface="Courier" charset="0"/>
                <a:sym typeface="Arial" pitchFamily="34" charset="0"/>
              </a:rPr>
              <a:t>Hping3 –l en1 –S 10.1.1.1 </a:t>
            </a:r>
            <a:r>
              <a:rPr lang="en-US" altLang="en-US" sz="3200" smtClean="0">
                <a:latin typeface="Courier" charset="0"/>
              </a:rPr>
              <a:t>-p ++79 </a:t>
            </a:r>
            <a:r>
              <a:rPr lang="en-US" altLang="en-US" sz="3200" smtClean="0">
                <a:latin typeface="Arial" pitchFamily="34" charset="0"/>
                <a:cs typeface="Arial" pitchFamily="34" charset="0"/>
              </a:rPr>
              <a:t>(sends packet with SYN flag.  Increments by 1 starting at 79.)</a:t>
            </a:r>
            <a:endParaRPr lang="en-US" altLang="en-US" sz="3200" smtClean="0">
              <a:latin typeface="Arial" pitchFamily="34" charset="0"/>
              <a:cs typeface="Arial" pitchFamily="34" charset="0"/>
              <a:sym typeface="Arial" pitchFamily="34" charset="0"/>
            </a:endParaRPr>
          </a:p>
          <a:p>
            <a:pPr algn="l" eaLnBrk="1" hangingPunct="1"/>
            <a:endParaRPr lang="en-US" altLang="en-US" sz="3200" smtClean="0">
              <a:latin typeface="Arial" pitchFamily="34" charset="0"/>
              <a:sym typeface="Arial" pitchFamily="34" charset="0"/>
            </a:endParaRPr>
          </a:p>
          <a:p>
            <a:pPr algn="l" eaLnBrk="1" hangingPunct="1"/>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50</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4275"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HPING Switches (selected – see - - help)</a:t>
            </a:r>
            <a:endParaRPr lang="en-US" altLang="en-US" sz="3200" i="0" smtClean="0">
              <a:latin typeface="Arial" pitchFamily="34" charset="0"/>
              <a:sym typeface="Arial" pitchFamily="34" charset="0"/>
            </a:endParaRPr>
          </a:p>
        </p:txBody>
      </p:sp>
      <p:sp>
        <p:nvSpPr>
          <p:cNvPr id="54276" name="Rectangle 5"/>
          <p:cNvSpPr>
            <a:spLocks noGrp="1" noChangeArrowheads="1"/>
          </p:cNvSpPr>
          <p:nvPr>
            <p:ph idx="1"/>
          </p:nvPr>
        </p:nvSpPr>
        <p:spPr bwMode="auto">
          <a:xfrm>
            <a:off x="571500" y="1968500"/>
            <a:ext cx="56261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Courier" charset="0"/>
              </a:rPr>
              <a:t>-F --fin</a:t>
            </a:r>
            <a:endParaRPr lang="en-US" altLang="en-US" sz="3200" smtClean="0">
              <a:latin typeface="Arial" pitchFamily="34" charset="0"/>
              <a:cs typeface="Arial" pitchFamily="34" charset="0"/>
            </a:endParaRPr>
          </a:p>
          <a:p>
            <a:pPr algn="l" eaLnBrk="1" hangingPunct="1"/>
            <a:r>
              <a:rPr lang="en-US" altLang="en-US" sz="3200" smtClean="0">
                <a:latin typeface="Courier" charset="0"/>
              </a:rPr>
              <a:t>-S --syn</a:t>
            </a:r>
            <a:endParaRPr lang="en-US" altLang="en-US" sz="3200" smtClean="0">
              <a:latin typeface="Arial" pitchFamily="34" charset="0"/>
              <a:cs typeface="Arial" pitchFamily="34" charset="0"/>
            </a:endParaRPr>
          </a:p>
          <a:p>
            <a:pPr algn="l" eaLnBrk="1" hangingPunct="1"/>
            <a:r>
              <a:rPr lang="en-US" altLang="en-US" sz="3200" smtClean="0">
                <a:latin typeface="Courier" charset="0"/>
              </a:rPr>
              <a:t>-R --rst</a:t>
            </a:r>
            <a:endParaRPr lang="en-US" altLang="en-US" sz="3200" smtClean="0">
              <a:latin typeface="Arial" pitchFamily="34" charset="0"/>
              <a:cs typeface="Arial" pitchFamily="34" charset="0"/>
            </a:endParaRPr>
          </a:p>
          <a:p>
            <a:pPr algn="l" eaLnBrk="1" hangingPunct="1"/>
            <a:r>
              <a:rPr lang="en-US" altLang="en-US" sz="3200" smtClean="0">
                <a:latin typeface="Courier" charset="0"/>
              </a:rPr>
              <a:t>-P --push</a:t>
            </a:r>
            <a:endParaRPr lang="en-US" altLang="en-US" sz="3200" smtClean="0">
              <a:latin typeface="Arial" pitchFamily="34" charset="0"/>
              <a:cs typeface="Arial" pitchFamily="34" charset="0"/>
            </a:endParaRPr>
          </a:p>
          <a:p>
            <a:pPr algn="l" eaLnBrk="1" hangingPunct="1"/>
            <a:r>
              <a:rPr lang="en-US" altLang="en-US" sz="3200" smtClean="0">
                <a:latin typeface="Courier" charset="0"/>
              </a:rPr>
              <a:t>-A --ack</a:t>
            </a:r>
            <a:endParaRPr lang="en-US" altLang="en-US" sz="3200" smtClean="0">
              <a:latin typeface="Arial" pitchFamily="34" charset="0"/>
              <a:cs typeface="Arial" pitchFamily="34" charset="0"/>
            </a:endParaRPr>
          </a:p>
          <a:p>
            <a:pPr algn="l" eaLnBrk="1" hangingPunct="1"/>
            <a:r>
              <a:rPr lang="en-US" altLang="en-US" sz="3200" smtClean="0">
                <a:latin typeface="Courier" charset="0"/>
              </a:rPr>
              <a:t>-U –urg</a:t>
            </a:r>
            <a:endParaRPr lang="en-US" altLang="en-US" sz="3200" smtClean="0">
              <a:latin typeface="Arial" pitchFamily="34" charset="0"/>
              <a:cs typeface="Arial" pitchFamily="34" charset="0"/>
            </a:endParaRPr>
          </a:p>
        </p:txBody>
      </p:sp>
      <p:sp>
        <p:nvSpPr>
          <p:cNvPr id="54278" name="Rectangle 5"/>
          <p:cNvSpPr txBox="1">
            <a:spLocks noChangeArrowheads="1"/>
          </p:cNvSpPr>
          <p:nvPr/>
        </p:nvSpPr>
        <p:spPr bwMode="auto">
          <a:xfrm>
            <a:off x="6654800" y="2057400"/>
            <a:ext cx="5626100" cy="6489700"/>
          </a:xfrm>
          <a:prstGeom prst="rect">
            <a:avLst/>
          </a:prstGeom>
          <a:noFill/>
          <a:ln w="12700">
            <a:noFill/>
            <a:miter lim="800000"/>
            <a:headEnd/>
            <a:tailEnd/>
          </a:ln>
        </p:spPr>
        <p:txBody>
          <a:bodyPr lIns="50800" tIns="50800" rIns="50800" bIns="50800"/>
          <a:lstStyle/>
          <a:p>
            <a:pPr algn="l">
              <a:buClr>
                <a:srgbClr val="400080"/>
              </a:buClr>
              <a:buSzPct val="88000"/>
            </a:pPr>
            <a:r>
              <a:rPr lang="en-US" altLang="en-US" sz="3200">
                <a:latin typeface="Courier" charset="0"/>
              </a:rPr>
              <a:t>-s --baseport </a:t>
            </a:r>
          </a:p>
          <a:p>
            <a:pPr algn="l">
              <a:buClr>
                <a:srgbClr val="400080"/>
              </a:buClr>
              <a:buSzPct val="88000"/>
            </a:pPr>
            <a:r>
              <a:rPr lang="en-US" altLang="en-US" sz="3200">
                <a:latin typeface="Courier" charset="0"/>
              </a:rPr>
              <a:t>-p –destport</a:t>
            </a:r>
          </a:p>
          <a:p>
            <a:pPr algn="l">
              <a:buClr>
                <a:srgbClr val="400080"/>
              </a:buClr>
              <a:buSzPct val="88000"/>
            </a:pPr>
            <a:r>
              <a:rPr lang="en-US" altLang="en-US" sz="3200">
                <a:latin typeface="Courier" charset="0"/>
              </a:rPr>
              <a:t>-k --keep </a:t>
            </a:r>
          </a:p>
          <a:p>
            <a:pPr algn="l">
              <a:buClr>
                <a:srgbClr val="400080"/>
              </a:buClr>
              <a:buSzPct val="88000"/>
            </a:pPr>
            <a:r>
              <a:rPr lang="en-US" altLang="en-US" sz="3200">
                <a:latin typeface="Courier" charset="0"/>
              </a:rPr>
              <a:t>-w --win </a:t>
            </a:r>
          </a:p>
          <a:p>
            <a:pPr algn="l">
              <a:buClr>
                <a:srgbClr val="400080"/>
              </a:buClr>
              <a:buSzPct val="88000"/>
            </a:pPr>
            <a:r>
              <a:rPr lang="en-US" altLang="en-US" sz="3200">
                <a:latin typeface="Courier" charset="0"/>
              </a:rPr>
              <a:t>-O –tcpoff</a:t>
            </a:r>
          </a:p>
          <a:p>
            <a:pPr algn="l">
              <a:buClr>
                <a:srgbClr val="400080"/>
              </a:buClr>
              <a:buSzPct val="88000"/>
            </a:pPr>
            <a:r>
              <a:rPr lang="en-US" altLang="en-US" sz="3200">
                <a:latin typeface="Courier" charset="0"/>
              </a:rPr>
              <a:t>-Q --seqnum </a:t>
            </a:r>
          </a:p>
          <a:p>
            <a:pPr algn="l">
              <a:buClr>
                <a:srgbClr val="400080"/>
              </a:buClr>
              <a:buSzPct val="88000"/>
            </a:pPr>
            <a:r>
              <a:rPr lang="en-US" altLang="en-US" sz="3200">
                <a:latin typeface="Courier" charset="0"/>
              </a:rPr>
              <a:t>-b –badcksum</a:t>
            </a:r>
          </a:p>
          <a:p>
            <a:pPr algn="l">
              <a:buClr>
                <a:srgbClr val="400080"/>
              </a:buClr>
              <a:buSzPct val="88000"/>
            </a:pPr>
            <a:r>
              <a:rPr lang="en-US" altLang="en-US" sz="3200">
                <a:latin typeface="Courier" charset="0"/>
              </a:rPr>
              <a:t>-M --setseq </a:t>
            </a:r>
          </a:p>
          <a:p>
            <a:pPr algn="l">
              <a:buClr>
                <a:srgbClr val="400080"/>
              </a:buClr>
              <a:buSzPct val="88000"/>
            </a:pPr>
            <a:r>
              <a:rPr lang="en-US" altLang="en-US" sz="3200">
                <a:latin typeface="Courier" charset="0"/>
              </a:rPr>
              <a:t>-L --setack</a:t>
            </a:r>
            <a:endParaRPr lang="en-US" altLang="en-US" sz="3200">
              <a:solidFill>
                <a:schemeClr val="tx1"/>
              </a:solidFill>
              <a:latin typeface="Courier"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51</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5299" name="Rectangle 4"/>
          <p:cNvSpPr>
            <a:spLocks noGrp="1" noChangeArrowheads="1"/>
          </p:cNvSpPr>
          <p:nvPr>
            <p:ph type="title"/>
          </p:nvPr>
        </p:nvSpPr>
        <p:spPr bwMode="auto">
          <a:xfrm>
            <a:off x="635000" y="9906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HPING</a:t>
            </a:r>
            <a:endParaRPr lang="en-US" altLang="en-US" sz="3200" i="0" smtClean="0">
              <a:latin typeface="Arial" pitchFamily="34" charset="0"/>
              <a:sym typeface="Arial" pitchFamily="34" charset="0"/>
            </a:endParaRPr>
          </a:p>
        </p:txBody>
      </p:sp>
      <p:sp>
        <p:nvSpPr>
          <p:cNvPr id="55300" name="Rectangle 5"/>
          <p:cNvSpPr>
            <a:spLocks noGrp="1" noChangeArrowheads="1"/>
          </p:cNvSpPr>
          <p:nvPr>
            <p:ph idx="1"/>
          </p:nvPr>
        </p:nvSpPr>
        <p:spPr bwMode="auto">
          <a:xfrm>
            <a:off x="571500" y="19685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sym typeface="Arial" pitchFamily="34" charset="0"/>
              </a:rPr>
              <a:t>Can also craft the payload of packets.</a:t>
            </a:r>
          </a:p>
          <a:p>
            <a:pPr algn="l" eaLnBrk="1" hangingPunct="1"/>
            <a:r>
              <a:rPr lang="en-US" altLang="en-US" sz="3200" smtClean="0">
                <a:latin typeface="Arial" pitchFamily="34" charset="0"/>
                <a:sym typeface="Arial" pitchFamily="34" charset="0"/>
              </a:rPr>
              <a:t>Useful for testing IPS/IDS systems.</a:t>
            </a:r>
          </a:p>
          <a:p>
            <a:pPr algn="l" eaLnBrk="1" hangingPunct="1">
              <a:buFont typeface="Gill Sans" charset="0"/>
              <a:buNone/>
            </a:pPr>
            <a:endParaRPr lang="en-US" altLang="en-US" sz="1800" smtClean="0">
              <a:latin typeface="Courier" charset="0"/>
            </a:endParaRPr>
          </a:p>
          <a:p>
            <a:pPr algn="l" eaLnBrk="1" hangingPunct="1">
              <a:buFont typeface="Gill Sans" charset="0"/>
              <a:buNone/>
            </a:pPr>
            <a:r>
              <a:rPr lang="en-US" altLang="en-US" sz="1800" smtClean="0">
                <a:latin typeface="Courier" charset="0"/>
              </a:rPr>
              <a:t># cat /root/signature.sig ""BUFFER OVERFLOW</a:t>
            </a:r>
            <a:r>
              <a:rPr lang="ja-JP" altLang="en-US" sz="1800" smtClean="0">
                <a:latin typeface="Courier" charset="0"/>
              </a:rPr>
              <a:t>”</a:t>
            </a:r>
            <a:endParaRPr lang="en-US" altLang="ja-JP" sz="1800" smtClean="0">
              <a:latin typeface="Courier" charset="0"/>
            </a:endParaRPr>
          </a:p>
          <a:p>
            <a:pPr algn="l" eaLnBrk="1" hangingPunct="1">
              <a:buFont typeface="Gill Sans" charset="0"/>
              <a:buNone/>
            </a:pPr>
            <a:endParaRPr lang="en-US" altLang="en-US" sz="1800" smtClean="0">
              <a:latin typeface="Courier" charset="0"/>
            </a:endParaRPr>
          </a:p>
          <a:p>
            <a:pPr algn="l" eaLnBrk="1" hangingPunct="1">
              <a:buFont typeface="Gill Sans" charset="0"/>
              <a:buNone/>
            </a:pPr>
            <a:r>
              <a:rPr lang="en-US" altLang="en-US" sz="1800" smtClean="0">
                <a:latin typeface="Courier" charset="0"/>
              </a:rPr>
              <a:t># hping -2 -p 7 10.1.1.1 -d 50 -E /root/signature.sig</a:t>
            </a:r>
            <a:endParaRPr lang="en-US" altLang="en-US" sz="1800" smtClean="0">
              <a:latin typeface="Courier" charset="0"/>
              <a:sym typeface="Arial" pitchFamily="34" charset="0"/>
            </a:endParaRPr>
          </a:p>
          <a:p>
            <a:pPr algn="l" eaLnBrk="1" hangingPunct="1">
              <a:buFont typeface="Gill Sans" charset="0"/>
              <a:buNone/>
            </a:pPr>
            <a:endParaRPr lang="en-US" altLang="en-US" sz="1800" smtClean="0">
              <a:latin typeface="Courier" charset="0"/>
            </a:endParaRPr>
          </a:p>
          <a:p>
            <a:pPr algn="l" eaLnBrk="1" hangingPunct="1">
              <a:buFont typeface="Gill Sans" charset="0"/>
              <a:buNone/>
            </a:pPr>
            <a:r>
              <a:rPr lang="en-US" altLang="en-US" sz="1800" smtClean="0">
                <a:latin typeface="Courier" charset="0"/>
              </a:rPr>
              <a:t>HPING 192.168.10.33 (eth0 192.168.10.33): udp mode set, 28 headers + 50 data bytes</a:t>
            </a:r>
          </a:p>
          <a:p>
            <a:pPr algn="l" eaLnBrk="1" hangingPunct="1">
              <a:buFont typeface="Gill Sans" charset="0"/>
              <a:buNone/>
            </a:pPr>
            <a:r>
              <a:rPr lang="en-US" altLang="en-US" sz="1800" smtClean="0">
                <a:latin typeface="Courier" charset="0"/>
              </a:rPr>
              <a:t>len=78 ip=192.168.10.33 seq=0 ttl=128 id=24842 rtt=4.9 ms </a:t>
            </a:r>
          </a:p>
          <a:p>
            <a:pPr algn="l" eaLnBrk="1" hangingPunct="1">
              <a:buFont typeface="Gill Sans" charset="0"/>
              <a:buNone/>
            </a:pPr>
            <a:r>
              <a:rPr lang="en-US" altLang="en-US" sz="1800" smtClean="0">
                <a:latin typeface="Courier" charset="0"/>
              </a:rPr>
              <a:t>len=78 ip=192.168.10.33 seq=1 ttl=128 id=24844 rtt=1.6 ms </a:t>
            </a:r>
          </a:p>
          <a:p>
            <a:pPr algn="l" eaLnBrk="1" hangingPunct="1">
              <a:buFont typeface="Gill Sans" charset="0"/>
              <a:buNone/>
            </a:pPr>
            <a:r>
              <a:rPr lang="en-US" altLang="en-US" sz="1800" smtClean="0">
                <a:latin typeface="Courier" charset="0"/>
              </a:rPr>
              <a:t>len=78 ip=192.168.10.33 seq=2 ttl=128 id=24846 rtt=1.0 ms</a:t>
            </a:r>
          </a:p>
          <a:p>
            <a:pPr algn="l" eaLnBrk="1" hangingPunct="1">
              <a:buFont typeface="Gill Sans" charset="0"/>
              <a:buNone/>
            </a:pPr>
            <a:r>
              <a:rPr lang="en-US" altLang="en-US" sz="1800" smtClean="0">
                <a:latin typeface="Courier" charset="0"/>
              </a:rPr>
              <a:t>--- 192.168.10.33 hping statistic --- </a:t>
            </a:r>
          </a:p>
          <a:p>
            <a:pPr algn="l" eaLnBrk="1" hangingPunct="1">
              <a:buFont typeface="Gill Sans" charset="0"/>
              <a:buNone/>
            </a:pPr>
            <a:r>
              <a:rPr lang="en-US" altLang="en-US" sz="1800" smtClean="0">
                <a:latin typeface="Courier" charset="0"/>
              </a:rPr>
              <a:t>3 packets tramitted, 3 packets received, 0% packet loss </a:t>
            </a:r>
          </a:p>
          <a:p>
            <a:pPr algn="l" eaLnBrk="1" hangingPunct="1">
              <a:buFont typeface="Gill Sans" charset="0"/>
              <a:buNone/>
            </a:pPr>
            <a:r>
              <a:rPr lang="en-US" altLang="en-US" sz="1800" smtClean="0">
                <a:latin typeface="Courier" charset="0"/>
              </a:rPr>
              <a:t>round-trip min/avg/max = 1.0/2.5/4.9 ms</a:t>
            </a:r>
          </a:p>
          <a:p>
            <a:pPr algn="l" eaLnBrk="1" hangingPunct="1">
              <a:buFont typeface="Gill Sans" charset="0"/>
              <a:buNone/>
            </a:pPr>
            <a:endParaRPr lang="en-US" altLang="en-US" sz="1800" smtClean="0">
              <a:latin typeface="Courier"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52</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6323"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NMAP</a:t>
            </a:r>
            <a:endParaRPr lang="en-US" altLang="en-US" sz="3200" i="0" smtClean="0">
              <a:latin typeface="Arial" pitchFamily="34" charset="0"/>
              <a:sym typeface="Arial" pitchFamily="34" charset="0"/>
            </a:endParaRPr>
          </a:p>
        </p:txBody>
      </p:sp>
      <p:sp>
        <p:nvSpPr>
          <p:cNvPr id="56324" name="Rectangle 5"/>
          <p:cNvSpPr>
            <a:spLocks noGrp="1" noChangeArrowheads="1"/>
          </p:cNvSpPr>
          <p:nvPr>
            <p:ph idx="1"/>
          </p:nvPr>
        </p:nvSpPr>
        <p:spPr bwMode="auto">
          <a:xfrm>
            <a:off x="711200" y="16002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Very popular port scanning tool</a:t>
            </a:r>
            <a:endParaRPr lang="en-US" altLang="en-US" sz="3200" smtClean="0">
              <a:latin typeface="Arial" pitchFamily="34" charset="0"/>
              <a:sym typeface="Arial" pitchFamily="34" charset="0"/>
            </a:endParaRPr>
          </a:p>
          <a:p>
            <a:pPr algn="l" eaLnBrk="1" hangingPunct="1"/>
            <a:endParaRPr lang="en-US" altLang="en-US" sz="3200" smtClean="0"/>
          </a:p>
          <a:p>
            <a:pPr algn="l" eaLnBrk="1" hangingPunct="1"/>
            <a:r>
              <a:rPr lang="en-US" altLang="en-US" sz="3200" smtClean="0">
                <a:latin typeface="Arial" pitchFamily="34" charset="0"/>
                <a:cs typeface="Arial" pitchFamily="34" charset="0"/>
                <a:sym typeface="Arial" pitchFamily="34" charset="0"/>
              </a:rPr>
              <a:t>Written by </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Fodor.  </a:t>
            </a:r>
            <a:r>
              <a:rPr lang="en-US" altLang="ja-JP" sz="3200" u="sng" smtClean="0">
                <a:solidFill>
                  <a:srgbClr val="009999"/>
                </a:solidFill>
                <a:latin typeface="Arial" pitchFamily="34" charset="0"/>
                <a:cs typeface="Arial" pitchFamily="34" charset="0"/>
                <a:sym typeface="Arial" pitchFamily="34" charset="0"/>
                <a:hlinkClick r:id="rId2"/>
              </a:rPr>
              <a:t>http://insecure.org/nmap</a:t>
            </a:r>
            <a:endParaRPr lang="en-US" altLang="ja-JP" sz="3200" smtClean="0"/>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Runs on Unix or Windows</a:t>
            </a:r>
            <a:endParaRPr lang="en-US" altLang="en-US" sz="3200" smtClean="0">
              <a:latin typeface="Arial" pitchFamily="34" charset="0"/>
              <a:sym typeface="Arial" pitchFamily="34" charset="0"/>
            </a:endParaRP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GUI available (nmapfe)</a:t>
            </a:r>
            <a:endParaRPr lang="en-US" altLang="en-US" sz="3200" smtClean="0">
              <a:latin typeface="Arial" pitchFamily="34" charset="0"/>
              <a:sym typeface="Arial" pitchFamily="34" charset="0"/>
            </a:endParaRPr>
          </a:p>
        </p:txBody>
      </p:sp>
      <p:pic>
        <p:nvPicPr>
          <p:cNvPr id="56326" name="Picture 5" descr="Clipboard02"/>
          <p:cNvPicPr>
            <a:picLocks noChangeAspect="1" noChangeArrowheads="1"/>
          </p:cNvPicPr>
          <p:nvPr/>
        </p:nvPicPr>
        <p:blipFill>
          <a:blip r:embed="rId3"/>
          <a:srcRect/>
          <a:stretch>
            <a:fillRect/>
          </a:stretch>
        </p:blipFill>
        <p:spPr bwMode="auto">
          <a:xfrm>
            <a:off x="1473200" y="5410200"/>
            <a:ext cx="4659313" cy="3505200"/>
          </a:xfrm>
          <a:prstGeom prst="rect">
            <a:avLst/>
          </a:prstGeom>
          <a:noFill/>
          <a:ln w="9525">
            <a:noFill/>
            <a:miter lim="800000"/>
            <a:headEnd/>
            <a:tailEnd/>
          </a:ln>
        </p:spPr>
      </p:pic>
      <p:pic>
        <p:nvPicPr>
          <p:cNvPr id="56327" name="Picture 4" descr="Clipboard02"/>
          <p:cNvPicPr>
            <a:picLocks noChangeAspect="1" noChangeArrowheads="1"/>
          </p:cNvPicPr>
          <p:nvPr/>
        </p:nvPicPr>
        <p:blipFill>
          <a:blip r:embed="rId4"/>
          <a:srcRect/>
          <a:stretch>
            <a:fillRect/>
          </a:stretch>
        </p:blipFill>
        <p:spPr bwMode="auto">
          <a:xfrm>
            <a:off x="7035800" y="5486400"/>
            <a:ext cx="4114800" cy="3141663"/>
          </a:xfrm>
          <a:prstGeom prst="rect">
            <a:avLst/>
          </a:prstGeom>
          <a:noFill/>
          <a:ln w="9525">
            <a:noFill/>
            <a:miter lim="800000"/>
            <a:headEnd/>
            <a:tailEnd/>
          </a:ln>
        </p:spPr>
      </p:pic>
      <p:sp>
        <p:nvSpPr>
          <p:cNvPr id="8"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53</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7347"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NMAP – Scan Types</a:t>
            </a:r>
            <a:endParaRPr lang="en-US" altLang="en-US" sz="3200" i="0" smtClean="0">
              <a:latin typeface="Arial" pitchFamily="34" charset="0"/>
              <a:sym typeface="Arial" pitchFamily="34" charset="0"/>
            </a:endParaRPr>
          </a:p>
        </p:txBody>
      </p:sp>
      <p:sp>
        <p:nvSpPr>
          <p:cNvPr id="57348" name="Rectangle 5"/>
          <p:cNvSpPr>
            <a:spLocks noGrp="1" noChangeArrowheads="1"/>
          </p:cNvSpPr>
          <p:nvPr>
            <p:ph idx="1"/>
          </p:nvPr>
        </p:nvSpPr>
        <p:spPr bwMode="auto">
          <a:xfrm>
            <a:off x="711200" y="17526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b="1" smtClean="0">
                <a:latin typeface="Arial" pitchFamily="34" charset="0"/>
                <a:cs typeface="Arial" pitchFamily="34" charset="0"/>
                <a:sym typeface="Arial" pitchFamily="34" charset="0"/>
              </a:rPr>
              <a:t>TCP Connect scan </a:t>
            </a:r>
            <a:r>
              <a:rPr lang="en-US" altLang="en-US" sz="2400" smtClean="0">
                <a:latin typeface="Arial" pitchFamily="34" charset="0"/>
                <a:cs typeface="Arial" pitchFamily="34" charset="0"/>
                <a:sym typeface="Arial" pitchFamily="34" charset="0"/>
              </a:rPr>
              <a:t>- This type of scan is the most reliable, although it is also the most detectable. It is easily logged and detected because a full connection is established. Open ports reply with a SYN/ACK, whereas closed ports respond with an RST/ACK. Uses standard connect() system call.</a:t>
            </a:r>
          </a:p>
          <a:p>
            <a:pPr algn="l" eaLnBrk="1" hangingPunct="1"/>
            <a:endParaRPr lang="en-US" altLang="en-US" sz="2400" smtClean="0">
              <a:latin typeface="Arial" pitchFamily="34" charset="0"/>
              <a:sym typeface="Arial" pitchFamily="34" charset="0"/>
            </a:endParaRPr>
          </a:p>
          <a:p>
            <a:pPr algn="l" eaLnBrk="1" hangingPunct="1"/>
            <a:r>
              <a:rPr lang="en-US" altLang="en-US" sz="2400" b="1" smtClean="0">
                <a:latin typeface="Arial" pitchFamily="34" charset="0"/>
                <a:cs typeface="Arial" pitchFamily="34" charset="0"/>
                <a:sym typeface="Arial" pitchFamily="34" charset="0"/>
              </a:rPr>
              <a:t>TCP SYN scan </a:t>
            </a:r>
            <a:r>
              <a:rPr lang="en-US" altLang="en-US" sz="2400" smtClean="0">
                <a:latin typeface="Arial" pitchFamily="34" charset="0"/>
                <a:cs typeface="Arial" pitchFamily="34" charset="0"/>
                <a:sym typeface="Arial" pitchFamily="34" charset="0"/>
              </a:rPr>
              <a:t>- This type of scan is known as half open because a full TCP three-way connection is not established. This type of scan was originally developed to be stealthy and evade IDS systems although most now detect it. Open ports reply with a SYN/ACK, whereas closed ports respond with a RST/ACK.</a:t>
            </a:r>
          </a:p>
          <a:p>
            <a:pPr algn="l" eaLnBrk="1" hangingPunct="1"/>
            <a:endParaRPr lang="en-US" altLang="en-US" sz="2400" smtClean="0">
              <a:latin typeface="Arial" pitchFamily="34" charset="0"/>
              <a:sym typeface="Arial" pitchFamily="34" charset="0"/>
            </a:endParaRPr>
          </a:p>
          <a:p>
            <a:pPr algn="l" eaLnBrk="1" hangingPunct="1"/>
            <a:r>
              <a:rPr lang="en-US" altLang="en-US" sz="2400" b="1" smtClean="0">
                <a:latin typeface="Arial" pitchFamily="34" charset="0"/>
                <a:cs typeface="Arial" pitchFamily="34" charset="0"/>
                <a:sym typeface="Arial" pitchFamily="34" charset="0"/>
              </a:rPr>
              <a:t>TCP FIN scan </a:t>
            </a:r>
            <a:r>
              <a:rPr lang="en-US" altLang="en-US" sz="2400" smtClean="0">
                <a:latin typeface="Arial" pitchFamily="34" charset="0"/>
                <a:cs typeface="Arial" pitchFamily="34" charset="0"/>
                <a:sym typeface="Arial" pitchFamily="34" charset="0"/>
              </a:rPr>
              <a:t>- This type of scan sends a FIN packet to the target port. Closed ports should send back an RST. This technique is usually effective only on UNIX devices.</a:t>
            </a:r>
          </a:p>
          <a:p>
            <a:pPr algn="l" eaLnBrk="1" hangingPunct="1"/>
            <a:endParaRPr lang="en-US" altLang="en-US" sz="2400" smtClean="0">
              <a:latin typeface="Arial" pitchFamily="34" charset="0"/>
              <a:sym typeface="Arial" pitchFamily="34" charset="0"/>
            </a:endParaRPr>
          </a:p>
          <a:p>
            <a:pPr algn="l" eaLnBrk="1" hangingPunct="1"/>
            <a:r>
              <a:rPr lang="en-US" altLang="en-US" sz="2400" b="1" smtClean="0">
                <a:latin typeface="Arial" pitchFamily="34" charset="0"/>
                <a:cs typeface="Arial" pitchFamily="34" charset="0"/>
                <a:sym typeface="Arial" pitchFamily="34" charset="0"/>
              </a:rPr>
              <a:t>TCP NULL scan </a:t>
            </a:r>
            <a:r>
              <a:rPr lang="en-US" altLang="en-US" sz="2400" smtClean="0">
                <a:latin typeface="Arial" pitchFamily="34" charset="0"/>
                <a:cs typeface="Arial" pitchFamily="34" charset="0"/>
                <a:sym typeface="Arial" pitchFamily="34" charset="0"/>
              </a:rPr>
              <a:t>-  a NULL scan sends a packet with no flags set. If the OS has implemented TCP per RFC 793, closed ports will return an RST.</a:t>
            </a:r>
          </a:p>
          <a:p>
            <a:pPr algn="l" eaLnBrk="1" hangingPunct="1"/>
            <a:endParaRPr lang="en-US" altLang="en-US" sz="2400" smtClean="0">
              <a:latin typeface="Arial" pitchFamily="34" charset="0"/>
              <a:sym typeface="Arial" pitchFamily="34" charset="0"/>
            </a:endParaRPr>
          </a:p>
          <a:p>
            <a:pPr algn="l" eaLnBrk="1" hangingPunct="1"/>
            <a:r>
              <a:rPr lang="en-US" altLang="en-US" sz="2400" b="1" smtClean="0">
                <a:latin typeface="Arial" pitchFamily="34" charset="0"/>
                <a:cs typeface="Arial" pitchFamily="34" charset="0"/>
                <a:sym typeface="Arial" pitchFamily="34" charset="0"/>
              </a:rPr>
              <a:t>TCP ACK scan </a:t>
            </a:r>
            <a:r>
              <a:rPr lang="en-US" altLang="en-US" sz="2400" smtClean="0">
                <a:latin typeface="Arial" pitchFamily="34" charset="0"/>
                <a:cs typeface="Arial" pitchFamily="34" charset="0"/>
                <a:sym typeface="Arial" pitchFamily="34" charset="0"/>
              </a:rPr>
              <a:t>- This scan attempts to determine firewall access control list (ACL) rule sets or identify if stateless inspection is being used. If an ICMP destination unreachable, communication administrative prohibited message is returned, the port is considered to be filtered.</a:t>
            </a:r>
          </a:p>
          <a:p>
            <a:pPr algn="l" eaLnBrk="1" hangingPunct="1"/>
            <a:endParaRPr lang="en-US" altLang="en-US" sz="24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54</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837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NMAP Scan Types (cont)</a:t>
            </a:r>
            <a:endParaRPr lang="en-US" altLang="en-US" sz="3200" i="0" smtClean="0">
              <a:latin typeface="Arial" pitchFamily="34" charset="0"/>
              <a:sym typeface="Arial" pitchFamily="34" charset="0"/>
            </a:endParaRPr>
          </a:p>
        </p:txBody>
      </p:sp>
      <p:sp>
        <p:nvSpPr>
          <p:cNvPr id="58372" name="Rectangle 5"/>
          <p:cNvSpPr>
            <a:spLocks noGrp="1" noChangeArrowheads="1"/>
          </p:cNvSpPr>
          <p:nvPr>
            <p:ph idx="1"/>
          </p:nvPr>
        </p:nvSpPr>
        <p:spPr bwMode="auto">
          <a:xfrm>
            <a:off x="558800" y="1828800"/>
            <a:ext cx="12128500" cy="7467600"/>
          </a:xfrm>
          <a:noFill/>
          <a:ln>
            <a:miter lim="800000"/>
            <a:headEnd/>
            <a:tailEnd/>
          </a:ln>
        </p:spPr>
        <p:txBody>
          <a:bodyPr wrap="square" lIns="91440" tIns="45720" rIns="91440" bIns="45720" numCol="1" anchor="t" anchorCtr="0" compatLnSpc="1">
            <a:prstTxWarp prst="textNoShape">
              <a:avLst/>
            </a:prstTxWarp>
          </a:bodyPr>
          <a:lstStyle/>
          <a:p>
            <a:pPr algn="l" eaLnBrk="1" hangingPunct="1">
              <a:buFont typeface="Gill Sans" charset="0"/>
              <a:buNone/>
            </a:pPr>
            <a:endParaRPr lang="en-US" altLang="en-US" sz="3200" b="1" smtClean="0">
              <a:latin typeface="Arial" pitchFamily="34" charset="0"/>
              <a:cs typeface="Arial" pitchFamily="34" charset="0"/>
              <a:sym typeface="Arial" pitchFamily="34" charset="0"/>
            </a:endParaRPr>
          </a:p>
          <a:p>
            <a:pPr algn="l" eaLnBrk="1" hangingPunct="1"/>
            <a:r>
              <a:rPr lang="en-US" altLang="en-US" sz="3200" b="1" smtClean="0">
                <a:latin typeface="Arial" pitchFamily="34" charset="0"/>
                <a:cs typeface="Arial" pitchFamily="34" charset="0"/>
                <a:sym typeface="Arial" pitchFamily="34" charset="0"/>
              </a:rPr>
              <a:t>TCP XMAS </a:t>
            </a:r>
            <a:r>
              <a:rPr lang="en-US" altLang="en-US" sz="3200" smtClean="0">
                <a:latin typeface="Arial" pitchFamily="34" charset="0"/>
                <a:cs typeface="Arial" pitchFamily="34" charset="0"/>
                <a:sym typeface="Arial" pitchFamily="34" charset="0"/>
              </a:rPr>
              <a:t>- port scan that has toggled on the FIN, URG, and PSH flags. Closed ports should return an RST.</a:t>
            </a:r>
            <a:endParaRPr lang="en-US" altLang="en-US" sz="3200" smtClean="0">
              <a:latin typeface="Arial" pitchFamily="34" charset="0"/>
              <a:sym typeface="Arial" pitchFamily="34" charset="0"/>
            </a:endParaRPr>
          </a:p>
          <a:p>
            <a:pPr algn="l" eaLnBrk="1" hangingPunct="1"/>
            <a:endParaRPr lang="en-US" altLang="en-US" sz="3200" b="1" smtClean="0">
              <a:latin typeface="Arial" pitchFamily="34" charset="0"/>
              <a:cs typeface="Arial" pitchFamily="34" charset="0"/>
              <a:sym typeface="Arial" pitchFamily="34" charset="0"/>
            </a:endParaRPr>
          </a:p>
          <a:p>
            <a:pPr algn="l" eaLnBrk="1" hangingPunct="1"/>
            <a:r>
              <a:rPr lang="en-US" altLang="en-US" sz="3200" b="1" smtClean="0">
                <a:latin typeface="Arial" pitchFamily="34" charset="0"/>
                <a:cs typeface="Arial" pitchFamily="34" charset="0"/>
                <a:sym typeface="Arial" pitchFamily="34" charset="0"/>
              </a:rPr>
              <a:t>FTP Proxy </a:t>
            </a:r>
            <a:r>
              <a:rPr lang="ja-JP" altLang="en-US" sz="3200" b="1" smtClean="0">
                <a:latin typeface="Arial" pitchFamily="34" charset="0"/>
                <a:cs typeface="Arial" pitchFamily="34" charset="0"/>
                <a:sym typeface="Arial" pitchFamily="34" charset="0"/>
              </a:rPr>
              <a:t>“</a:t>
            </a:r>
            <a:r>
              <a:rPr lang="en-US" altLang="ja-JP" sz="3200" b="1" smtClean="0">
                <a:latin typeface="Arial" pitchFamily="34" charset="0"/>
                <a:cs typeface="Arial" pitchFamily="34" charset="0"/>
                <a:sym typeface="Arial" pitchFamily="34" charset="0"/>
              </a:rPr>
              <a:t>bounce attack</a:t>
            </a:r>
            <a:r>
              <a:rPr lang="ja-JP" altLang="en-US" sz="3200" b="1" smtClean="0">
                <a:latin typeface="Arial" pitchFamily="34" charset="0"/>
                <a:cs typeface="Arial" pitchFamily="34" charset="0"/>
                <a:sym typeface="Arial" pitchFamily="34" charset="0"/>
              </a:rPr>
              <a:t>”</a:t>
            </a:r>
            <a:r>
              <a:rPr lang="en-US" altLang="ja-JP" sz="3200" b="1" smtClean="0">
                <a:latin typeface="Arial" pitchFamily="34" charset="0"/>
                <a:cs typeface="Arial" pitchFamily="34" charset="0"/>
                <a:sym typeface="Arial" pitchFamily="34" charset="0"/>
              </a:rPr>
              <a:t> scans </a:t>
            </a:r>
            <a:r>
              <a:rPr lang="en-US" altLang="ja-JP" sz="3200" smtClean="0">
                <a:latin typeface="Arial" pitchFamily="34" charset="0"/>
                <a:cs typeface="Arial" pitchFamily="34" charset="0"/>
                <a:sym typeface="Arial" pitchFamily="34" charset="0"/>
              </a:rPr>
              <a:t>– bounce an attack off a poorly configured FTP server</a:t>
            </a:r>
          </a:p>
          <a:p>
            <a:pPr algn="l" eaLnBrk="1" hangingPunct="1"/>
            <a:endParaRPr lang="en-US" altLang="en-US" sz="3200" smtClean="0">
              <a:latin typeface="Arial" pitchFamily="34" charset="0"/>
              <a:sym typeface="Arial" pitchFamily="34" charset="0"/>
            </a:endParaRPr>
          </a:p>
          <a:p>
            <a:pPr algn="l" eaLnBrk="1" hangingPunct="1"/>
            <a:r>
              <a:rPr lang="en-US" altLang="en-US" sz="3200" b="1" smtClean="0">
                <a:latin typeface="Arial" pitchFamily="34" charset="0"/>
                <a:cs typeface="Arial" pitchFamily="34" charset="0"/>
                <a:sym typeface="Arial" pitchFamily="34" charset="0"/>
              </a:rPr>
              <a:t>Version Scanning </a:t>
            </a:r>
            <a:r>
              <a:rPr lang="en-US" altLang="en-US" sz="3200" smtClean="0">
                <a:latin typeface="Arial" pitchFamily="34" charset="0"/>
                <a:cs typeface="Arial" pitchFamily="34" charset="0"/>
                <a:sym typeface="Arial" pitchFamily="34" charset="0"/>
              </a:rPr>
              <a:t>– tries to determine the version number of the program listening on the port</a:t>
            </a:r>
          </a:p>
          <a:p>
            <a:pPr algn="l" eaLnBrk="1" hangingPunct="1"/>
            <a:endParaRPr lang="en-US" altLang="en-US" sz="3200" smtClean="0">
              <a:latin typeface="Arial" pitchFamily="34" charset="0"/>
              <a:sym typeface="Arial" pitchFamily="34" charset="0"/>
            </a:endParaRPr>
          </a:p>
          <a:p>
            <a:pPr algn="l" eaLnBrk="1" hangingPunct="1"/>
            <a:r>
              <a:rPr lang="en-US" altLang="en-US" sz="3200" b="1" smtClean="0">
                <a:latin typeface="Arial" pitchFamily="34" charset="0"/>
                <a:cs typeface="Arial" pitchFamily="34" charset="0"/>
                <a:sym typeface="Arial" pitchFamily="34" charset="0"/>
              </a:rPr>
              <a:t>Fragmented Scans </a:t>
            </a:r>
            <a:r>
              <a:rPr lang="en-US" altLang="en-US" sz="3200" smtClean="0">
                <a:latin typeface="Arial" pitchFamily="34" charset="0"/>
                <a:cs typeface="Arial" pitchFamily="34" charset="0"/>
                <a:sym typeface="Arial" pitchFamily="34" charset="0"/>
              </a:rPr>
              <a:t>– can get around some router ACL packet filters that do not examine the port number in fragmented packets.</a:t>
            </a:r>
          </a:p>
          <a:p>
            <a:pPr algn="l" eaLnBrk="1" hangingPunct="1"/>
            <a:endParaRPr lang="en-US" altLang="en-US" sz="3200" smtClean="0">
              <a:latin typeface="Arial" pitchFamily="34" charset="0"/>
              <a:sym typeface="Arial" pitchFamily="34" charset="0"/>
            </a:endParaRPr>
          </a:p>
          <a:p>
            <a:pPr algn="l" eaLnBrk="1" hangingPunct="1"/>
            <a:r>
              <a:rPr lang="en-US" altLang="en-US" sz="3200" b="1" smtClean="0">
                <a:latin typeface="Arial" pitchFamily="34" charset="0"/>
                <a:cs typeface="Arial" pitchFamily="34" charset="0"/>
                <a:sym typeface="Arial" pitchFamily="34" charset="0"/>
              </a:rPr>
              <a:t>TCP Sequence Prediction </a:t>
            </a:r>
            <a:r>
              <a:rPr lang="en-US" altLang="en-US" sz="3200" smtClean="0">
                <a:latin typeface="Arial" pitchFamily="34" charset="0"/>
                <a:cs typeface="Arial" pitchFamily="34" charset="0"/>
                <a:sym typeface="Arial" pitchFamily="34" charset="0"/>
              </a:rPr>
              <a:t>– useful in spoofing attacks</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55</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TCP SYN Scan</a:t>
            </a:r>
            <a:endParaRPr lang="en-US" altLang="en-US" sz="3200" i="0" smtClean="0">
              <a:latin typeface="Arial" pitchFamily="34" charset="0"/>
              <a:sym typeface="Arial" pitchFamily="34" charset="0"/>
            </a:endParaRPr>
          </a:p>
        </p:txBody>
      </p:sp>
      <p:sp>
        <p:nvSpPr>
          <p:cNvPr id="9" name="Rectangle 3"/>
          <p:cNvSpPr txBox="1">
            <a:spLocks noChangeArrowheads="1"/>
          </p:cNvSpPr>
          <p:nvPr/>
        </p:nvSpPr>
        <p:spPr bwMode="auto">
          <a:xfrm>
            <a:off x="482600" y="1981200"/>
            <a:ext cx="11049000" cy="2057400"/>
          </a:xfrm>
          <a:prstGeom prst="rect">
            <a:avLst/>
          </a:prstGeom>
          <a:noFill/>
          <a:ln w="9525">
            <a:noFill/>
            <a:miter lim="800000"/>
            <a:headEnd/>
            <a:tailEnd/>
          </a:ln>
          <a:effectLst/>
        </p:spPr>
        <p:txBody>
          <a:bodyPr/>
          <a:lstStyle/>
          <a:p>
            <a:pPr marL="742950" lvl="1" indent="-285750" algn="l">
              <a:spcBef>
                <a:spcPct val="20000"/>
              </a:spcBef>
              <a:buFont typeface="Wingdings" charset="2"/>
              <a:buNone/>
              <a:defRPr/>
            </a:pPr>
            <a:r>
              <a:rPr lang="en-US" sz="3200" kern="0" dirty="0">
                <a:solidFill>
                  <a:schemeClr val="tx1"/>
                </a:solidFill>
                <a:latin typeface="+mn-lt"/>
                <a:ea typeface="ＭＳ Ｐゴシック" charset="-128"/>
              </a:rPr>
              <a:t>	</a:t>
            </a:r>
            <a:r>
              <a:rPr lang="en-US" sz="3200" kern="0" dirty="0">
                <a:solidFill>
                  <a:schemeClr val="tx1"/>
                </a:solidFill>
                <a:latin typeface="Arial"/>
                <a:ea typeface="ＭＳ Ｐゴシック" charset="-128"/>
                <a:cs typeface="Arial"/>
              </a:rPr>
              <a:t>Client	 	SYN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rPr>
              <a:t> 	Server</a:t>
            </a:r>
          </a:p>
          <a:p>
            <a:pPr marL="742950" lvl="1" indent="-285750" algn="l">
              <a:spcBef>
                <a:spcPct val="20000"/>
              </a:spcBef>
              <a:buFont typeface="Wingdings" charset="2"/>
              <a:buNone/>
              <a:defRPr/>
            </a:pPr>
            <a:r>
              <a:rPr lang="en-US" sz="3200" kern="0" dirty="0">
                <a:solidFill>
                  <a:schemeClr val="tx1"/>
                </a:solidFill>
                <a:latin typeface="Arial"/>
                <a:ea typeface="ＭＳ Ｐゴシック" charset="-128"/>
                <a:cs typeface="Arial"/>
              </a:rPr>
              <a:t>	Client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sym typeface="Wingdings" charset="2"/>
              </a:rPr>
              <a:t> </a:t>
            </a:r>
            <a:r>
              <a:rPr lang="en-US" sz="3200" kern="0" dirty="0">
                <a:solidFill>
                  <a:schemeClr val="tx1"/>
                </a:solidFill>
                <a:latin typeface="Arial"/>
                <a:ea typeface="ＭＳ Ｐゴシック" charset="-128"/>
                <a:cs typeface="Arial"/>
              </a:rPr>
              <a:t>SYN/ACK	Server</a:t>
            </a:r>
          </a:p>
          <a:p>
            <a:pPr marL="742950" lvl="1" indent="-285750" algn="l">
              <a:spcBef>
                <a:spcPct val="20000"/>
              </a:spcBef>
              <a:buFont typeface="Wingdings" charset="2"/>
              <a:buNone/>
              <a:defRPr/>
            </a:pPr>
            <a:r>
              <a:rPr lang="en-US" sz="3200" kern="0" dirty="0">
                <a:solidFill>
                  <a:schemeClr val="tx1"/>
                </a:solidFill>
                <a:latin typeface="Arial"/>
                <a:ea typeface="ＭＳ Ｐゴシック" charset="-128"/>
                <a:cs typeface="Arial"/>
              </a:rPr>
              <a:t>	Client	 	RST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rPr>
              <a:t> 	Server</a:t>
            </a:r>
          </a:p>
        </p:txBody>
      </p:sp>
      <p:pic>
        <p:nvPicPr>
          <p:cNvPr id="59398" name="Picture 4" descr="Clipboard04"/>
          <p:cNvPicPr>
            <a:picLocks noChangeAspect="1" noChangeArrowheads="1"/>
          </p:cNvPicPr>
          <p:nvPr/>
        </p:nvPicPr>
        <p:blipFill>
          <a:blip r:embed="rId3"/>
          <a:srcRect l="55141" t="15335" b="50160"/>
          <a:stretch>
            <a:fillRect/>
          </a:stretch>
        </p:blipFill>
        <p:spPr bwMode="auto">
          <a:xfrm>
            <a:off x="6883400" y="2362200"/>
            <a:ext cx="5638800" cy="1057275"/>
          </a:xfrm>
          <a:prstGeom prst="rect">
            <a:avLst/>
          </a:prstGeom>
          <a:noFill/>
          <a:ln w="9525">
            <a:noFill/>
            <a:miter lim="800000"/>
            <a:headEnd/>
            <a:tailEnd/>
          </a:ln>
        </p:spPr>
      </p:pic>
      <p:sp>
        <p:nvSpPr>
          <p:cNvPr id="59399" name="TextBox 10"/>
          <p:cNvSpPr txBox="1">
            <a:spLocks noChangeArrowheads="1"/>
          </p:cNvSpPr>
          <p:nvPr/>
        </p:nvSpPr>
        <p:spPr bwMode="auto">
          <a:xfrm>
            <a:off x="406400" y="4038600"/>
            <a:ext cx="12217400" cy="5662613"/>
          </a:xfrm>
          <a:prstGeom prst="rect">
            <a:avLst/>
          </a:prstGeom>
          <a:noFill/>
          <a:ln w="9525">
            <a:noFill/>
            <a:miter lim="800000"/>
            <a:headEnd/>
            <a:tailEnd/>
          </a:ln>
        </p:spPr>
        <p:txBody>
          <a:bodyPr>
            <a:spAutoFit/>
          </a:bodyPr>
          <a:lstStyle/>
          <a:p>
            <a:pPr algn="l">
              <a:buFont typeface="Arial" pitchFamily="34" charset="0"/>
              <a:buChar char="•"/>
            </a:pPr>
            <a:r>
              <a:rPr lang="en-US" altLang="en-US" sz="3200">
                <a:latin typeface="Arial" pitchFamily="34" charset="0"/>
                <a:cs typeface="Arial" pitchFamily="34" charset="0"/>
              </a:rPr>
              <a:t> The server is ready but the client never completes the handshake.</a:t>
            </a:r>
          </a:p>
          <a:p>
            <a:pPr algn="l">
              <a:buFont typeface="Arial" pitchFamily="34" charset="0"/>
              <a:buChar char="•"/>
            </a:pPr>
            <a:r>
              <a:rPr lang="en-US" altLang="en-US" sz="3200">
                <a:latin typeface="Arial" pitchFamily="34" charset="0"/>
                <a:cs typeface="Arial" pitchFamily="34" charset="0"/>
              </a:rPr>
              <a:t>Somewhat stealthy since session handshake is not completed which keeps it out of some log files</a:t>
            </a:r>
          </a:p>
          <a:p>
            <a:pPr algn="l">
              <a:buFont typeface="Arial" pitchFamily="34" charset="0"/>
              <a:buChar char="•"/>
            </a:pPr>
            <a:endParaRPr lang="en-US" altLang="en-US" sz="3200">
              <a:latin typeface="Arial" pitchFamily="34" charset="0"/>
              <a:cs typeface="Arial" pitchFamily="34" charset="0"/>
            </a:endParaRPr>
          </a:p>
          <a:p>
            <a:pPr algn="l">
              <a:buFont typeface="Arial" pitchFamily="34" charset="0"/>
              <a:buChar char="•"/>
            </a:pPr>
            <a:r>
              <a:rPr lang="en-US" altLang="en-US" sz="3200">
                <a:latin typeface="Arial" pitchFamily="34" charset="0"/>
                <a:cs typeface="Arial" pitchFamily="34" charset="0"/>
              </a:rPr>
              <a:t>Closed</a:t>
            </a:r>
          </a:p>
          <a:p>
            <a:pPr algn="l">
              <a:buFont typeface="Arial" pitchFamily="34" charset="0"/>
              <a:buChar char="•"/>
            </a:pPr>
            <a:endParaRPr lang="en-US" altLang="en-US" sz="3200">
              <a:latin typeface="Arial" pitchFamily="34" charset="0"/>
              <a:cs typeface="Arial" pitchFamily="34" charset="0"/>
            </a:endParaRPr>
          </a:p>
          <a:p>
            <a:pPr algn="l">
              <a:buFont typeface="Arial" pitchFamily="34" charset="0"/>
              <a:buChar char="•"/>
            </a:pPr>
            <a:r>
              <a:rPr lang="en-US" altLang="en-US" sz="3200">
                <a:latin typeface="Arial" pitchFamily="34" charset="0"/>
                <a:cs typeface="Arial" pitchFamily="34" charset="0"/>
              </a:rPr>
              <a:t>Open </a:t>
            </a:r>
          </a:p>
          <a:p>
            <a:pPr algn="l">
              <a:buFont typeface="Arial" pitchFamily="34" charset="0"/>
              <a:buChar char="•"/>
            </a:pPr>
            <a:endParaRPr lang="en-US" altLang="en-US" sz="3200">
              <a:latin typeface="Arial" pitchFamily="34" charset="0"/>
              <a:cs typeface="Arial" pitchFamily="34" charset="0"/>
            </a:endParaRPr>
          </a:p>
          <a:p>
            <a:pPr algn="l">
              <a:buFont typeface="Arial" pitchFamily="34" charset="0"/>
              <a:buChar char="•"/>
            </a:pPr>
            <a:r>
              <a:rPr lang="en-US" altLang="en-US" sz="3200">
                <a:latin typeface="Arial" pitchFamily="34" charset="0"/>
                <a:cs typeface="Arial" pitchFamily="34" charset="0"/>
              </a:rPr>
              <a:t>Filtered </a:t>
            </a:r>
          </a:p>
          <a:p>
            <a:endParaRPr lang="en-US" altLang="en-US" sz="3200"/>
          </a:p>
        </p:txBody>
      </p:sp>
      <p:pic>
        <p:nvPicPr>
          <p:cNvPr id="59400" name="Picture 5" descr="SYN-Closed"/>
          <p:cNvPicPr>
            <a:picLocks noChangeAspect="1" noChangeArrowheads="1"/>
          </p:cNvPicPr>
          <p:nvPr/>
        </p:nvPicPr>
        <p:blipFill>
          <a:blip r:embed="rId4"/>
          <a:srcRect l="61046" t="35965"/>
          <a:stretch>
            <a:fillRect/>
          </a:stretch>
        </p:blipFill>
        <p:spPr bwMode="auto">
          <a:xfrm>
            <a:off x="2921000" y="6477000"/>
            <a:ext cx="3124200" cy="577850"/>
          </a:xfrm>
          <a:prstGeom prst="rect">
            <a:avLst/>
          </a:prstGeom>
          <a:noFill/>
          <a:ln w="9525">
            <a:noFill/>
            <a:miter lim="800000"/>
            <a:headEnd/>
            <a:tailEnd/>
          </a:ln>
        </p:spPr>
      </p:pic>
      <p:pic>
        <p:nvPicPr>
          <p:cNvPr id="59401" name="Picture 4" descr="Clipboard04"/>
          <p:cNvPicPr>
            <a:picLocks noChangeAspect="1" noChangeArrowheads="1"/>
          </p:cNvPicPr>
          <p:nvPr/>
        </p:nvPicPr>
        <p:blipFill>
          <a:blip r:embed="rId3"/>
          <a:srcRect l="55141" t="15335" b="50160"/>
          <a:stretch>
            <a:fillRect/>
          </a:stretch>
        </p:blipFill>
        <p:spPr bwMode="auto">
          <a:xfrm>
            <a:off x="2921000" y="7391400"/>
            <a:ext cx="3657600" cy="685800"/>
          </a:xfrm>
          <a:prstGeom prst="rect">
            <a:avLst/>
          </a:prstGeom>
          <a:noFill/>
          <a:ln w="9525">
            <a:noFill/>
            <a:miter lim="800000"/>
            <a:headEnd/>
            <a:tailEnd/>
          </a:ln>
        </p:spPr>
      </p:pic>
      <p:pic>
        <p:nvPicPr>
          <p:cNvPr id="59402" name="Picture 6" descr="SYN-filtered"/>
          <p:cNvPicPr>
            <a:picLocks noChangeAspect="1" noChangeArrowheads="1"/>
          </p:cNvPicPr>
          <p:nvPr/>
        </p:nvPicPr>
        <p:blipFill>
          <a:blip r:embed="rId5"/>
          <a:srcRect l="14583" r="44489" b="86198"/>
          <a:stretch>
            <a:fillRect/>
          </a:stretch>
        </p:blipFill>
        <p:spPr bwMode="auto">
          <a:xfrm>
            <a:off x="2921000" y="8610600"/>
            <a:ext cx="2819400" cy="246063"/>
          </a:xfrm>
          <a:prstGeom prst="rect">
            <a:avLst/>
          </a:prstGeom>
          <a:noFill/>
          <a:ln w="9525">
            <a:noFill/>
            <a:miter lim="800000"/>
            <a:headEnd/>
            <a:tailEnd/>
          </a:ln>
        </p:spPr>
      </p:pic>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56</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0419" name="Rectangle 4"/>
          <p:cNvSpPr>
            <a:spLocks noGrp="1" noChangeArrowheads="1"/>
          </p:cNvSpPr>
          <p:nvPr>
            <p:ph type="title"/>
          </p:nvPr>
        </p:nvSpPr>
        <p:spPr bwMode="auto">
          <a:xfrm>
            <a:off x="6350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NMAP – ACK Scanning</a:t>
            </a:r>
            <a:endParaRPr lang="en-US" altLang="en-US" sz="3200" i="0" smtClean="0">
              <a:latin typeface="Arial" pitchFamily="34" charset="0"/>
              <a:sym typeface="Arial" pitchFamily="34" charset="0"/>
            </a:endParaRPr>
          </a:p>
        </p:txBody>
      </p:sp>
      <p:sp>
        <p:nvSpPr>
          <p:cNvPr id="60420"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mtClean="0">
                <a:latin typeface="Arial" pitchFamily="34" charset="0"/>
                <a:cs typeface="Arial" pitchFamily="34" charset="0"/>
                <a:sym typeface="Arial" pitchFamily="34" charset="0"/>
              </a:rPr>
              <a:t>Some firewalls may allow for outgoing SYN connections and their incoming responses with the ACK bit set.</a:t>
            </a:r>
          </a:p>
          <a:p>
            <a:pPr algn="l" eaLnBrk="1" hangingPunct="1"/>
            <a:endParaRPr lang="en-US" altLang="en-US" smtClean="0">
              <a:latin typeface="Arial" pitchFamily="34" charset="0"/>
              <a:sym typeface="Arial" pitchFamily="34" charset="0"/>
            </a:endParaRPr>
          </a:p>
          <a:p>
            <a:pPr algn="l" eaLnBrk="1" hangingPunct="1"/>
            <a:r>
              <a:rPr lang="en-US" altLang="en-US" smtClean="0">
                <a:latin typeface="Arial" pitchFamily="34" charset="0"/>
                <a:cs typeface="Arial" pitchFamily="34" charset="0"/>
                <a:sym typeface="Arial" pitchFamily="34" charset="0"/>
              </a:rPr>
              <a:t>Stateful firewalls maintain the state of the SYN and ACK packets and will only allow an ACK inbound if there is an outstanding SYN packet.</a:t>
            </a:r>
          </a:p>
          <a:p>
            <a:pPr algn="l" eaLnBrk="1" hangingPunct="1"/>
            <a:endParaRPr lang="en-US" altLang="en-US" smtClean="0">
              <a:latin typeface="Arial" pitchFamily="34" charset="0"/>
              <a:sym typeface="Arial" pitchFamily="34" charset="0"/>
            </a:endParaRPr>
          </a:p>
          <a:p>
            <a:pPr algn="l" eaLnBrk="1" hangingPunct="1"/>
            <a:r>
              <a:rPr lang="en-US" altLang="en-US" smtClean="0">
                <a:latin typeface="Arial" pitchFamily="34" charset="0"/>
                <a:cs typeface="Arial" pitchFamily="34" charset="0"/>
                <a:sym typeface="Arial" pitchFamily="34" charset="0"/>
              </a:rPr>
              <a:t>Can be useful for network mapping</a:t>
            </a:r>
            <a:endParaRPr lang="en-US" altLang="en-US"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57</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1443"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NMAP – FTP Bounce Scan</a:t>
            </a:r>
            <a:endParaRPr lang="en-US" altLang="en-US" sz="3200" i="0" smtClean="0">
              <a:latin typeface="Arial" pitchFamily="34" charset="0"/>
              <a:sym typeface="Arial" pitchFamily="34" charset="0"/>
            </a:endParaRPr>
          </a:p>
        </p:txBody>
      </p:sp>
      <p:sp>
        <p:nvSpPr>
          <p:cNvPr id="61444" name="Rectangle 5"/>
          <p:cNvSpPr>
            <a:spLocks noGrp="1" noChangeArrowheads="1"/>
          </p:cNvSpPr>
          <p:nvPr>
            <p:ph idx="1"/>
          </p:nvPr>
        </p:nvSpPr>
        <p:spPr bwMode="auto">
          <a:xfrm>
            <a:off x="558800" y="20574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smtClean="0">
                <a:latin typeface="Arial" pitchFamily="34" charset="0"/>
                <a:cs typeface="Arial" pitchFamily="34" charset="0"/>
                <a:sym typeface="Arial" pitchFamily="34" charset="0"/>
              </a:rPr>
              <a:t>RFC 959 defines a </a:t>
            </a:r>
            <a:r>
              <a:rPr lang="ja-JP" altLang="en-US" sz="2400" smtClean="0">
                <a:latin typeface="Arial" pitchFamily="34" charset="0"/>
                <a:cs typeface="Arial" pitchFamily="34" charset="0"/>
                <a:sym typeface="Arial" pitchFamily="34" charset="0"/>
              </a:rPr>
              <a:t>“</a:t>
            </a:r>
            <a:r>
              <a:rPr lang="en-US" altLang="ja-JP" sz="2400" smtClean="0">
                <a:latin typeface="Arial" pitchFamily="34" charset="0"/>
                <a:cs typeface="Arial" pitchFamily="34" charset="0"/>
                <a:sym typeface="Arial" pitchFamily="34" charset="0"/>
              </a:rPr>
              <a:t>feature</a:t>
            </a:r>
            <a:r>
              <a:rPr lang="ja-JP" altLang="en-US" sz="2400" smtClean="0">
                <a:latin typeface="Arial" pitchFamily="34" charset="0"/>
                <a:cs typeface="Arial" pitchFamily="34" charset="0"/>
                <a:sym typeface="Arial" pitchFamily="34" charset="0"/>
              </a:rPr>
              <a:t>”</a:t>
            </a:r>
            <a:r>
              <a:rPr lang="en-US" altLang="ja-JP" sz="2400" smtClean="0">
                <a:latin typeface="Arial" pitchFamily="34" charset="0"/>
                <a:cs typeface="Arial" pitchFamily="34" charset="0"/>
                <a:sym typeface="Arial" pitchFamily="34" charset="0"/>
              </a:rPr>
              <a:t> in FTP which allows for FTP proxy connections. </a:t>
            </a:r>
          </a:p>
          <a:p>
            <a:pPr algn="l" eaLnBrk="1" hangingPunct="1">
              <a:buFont typeface="Gill Sans" charset="0"/>
              <a:buNone/>
            </a:pPr>
            <a:r>
              <a:rPr lang="en-US" altLang="en-US" sz="2400" smtClean="0">
                <a:latin typeface="Arial" pitchFamily="34" charset="0"/>
                <a:cs typeface="Arial" pitchFamily="34" charset="0"/>
                <a:sym typeface="Arial" pitchFamily="34" charset="0"/>
              </a:rPr>
              <a:t> </a:t>
            </a:r>
            <a:endParaRPr lang="en-US" altLang="en-US" sz="2400" smtClean="0">
              <a:latin typeface="Arial" pitchFamily="34" charset="0"/>
              <a:sym typeface="Arial" pitchFamily="34" charset="0"/>
            </a:endParaRPr>
          </a:p>
          <a:p>
            <a:pPr algn="l" eaLnBrk="1" hangingPunct="1"/>
            <a:r>
              <a:rPr lang="en-US" altLang="en-US" sz="2400" smtClean="0">
                <a:latin typeface="Arial" pitchFamily="34" charset="0"/>
                <a:cs typeface="Arial" pitchFamily="34" charset="0"/>
                <a:sym typeface="Arial" pitchFamily="34" charset="0"/>
              </a:rPr>
              <a:t>Essentially I can connect to a FTP and request the server to send a file to a client.</a:t>
            </a:r>
          </a:p>
          <a:p>
            <a:pPr algn="l" eaLnBrk="1" hangingPunct="1"/>
            <a:endParaRPr lang="en-US" altLang="en-US" sz="2400" smtClean="0">
              <a:latin typeface="Arial" pitchFamily="34" charset="0"/>
              <a:sym typeface="Arial" pitchFamily="34" charset="0"/>
            </a:endParaRPr>
          </a:p>
          <a:p>
            <a:pPr algn="l" eaLnBrk="1" hangingPunct="1"/>
            <a:r>
              <a:rPr lang="en-US" altLang="en-US" sz="2400" smtClean="0">
                <a:latin typeface="Arial" pitchFamily="34" charset="0"/>
                <a:cs typeface="Arial" pitchFamily="34" charset="0"/>
                <a:sym typeface="Arial" pitchFamily="34" charset="0"/>
              </a:rPr>
              <a:t>This should be disabled on properly configured FTP servers.</a:t>
            </a:r>
          </a:p>
          <a:p>
            <a:pPr algn="l" eaLnBrk="1" hangingPunct="1"/>
            <a:endParaRPr lang="en-US" altLang="en-US" sz="2400" smtClean="0">
              <a:latin typeface="Arial" pitchFamily="34" charset="0"/>
              <a:sym typeface="Arial" pitchFamily="34" charset="0"/>
            </a:endParaRPr>
          </a:p>
          <a:p>
            <a:pPr algn="l" eaLnBrk="1" hangingPunct="1"/>
            <a:r>
              <a:rPr lang="en-US" altLang="en-US" sz="2400" smtClean="0">
                <a:latin typeface="Arial" pitchFamily="34" charset="0"/>
                <a:cs typeface="Arial" pitchFamily="34" charset="0"/>
                <a:sym typeface="Arial" pitchFamily="34" charset="0"/>
              </a:rPr>
              <a:t>Can be used on misconfigured FTP server to bounce a scan off the server thereby hiding the attackers location.</a:t>
            </a:r>
          </a:p>
          <a:p>
            <a:pPr algn="l" eaLnBrk="1" hangingPunct="1"/>
            <a:endParaRPr lang="en-US" altLang="en-US" sz="2400" smtClean="0">
              <a:latin typeface="Arial" pitchFamily="34" charset="0"/>
              <a:sym typeface="Arial" pitchFamily="34" charset="0"/>
            </a:endParaRPr>
          </a:p>
          <a:p>
            <a:pPr algn="l" eaLnBrk="1" hangingPunct="1"/>
            <a:r>
              <a:rPr lang="en-US" altLang="en-US" sz="2400" smtClean="0">
                <a:latin typeface="Arial" pitchFamily="34" charset="0"/>
                <a:cs typeface="Arial" pitchFamily="34" charset="0"/>
                <a:sym typeface="Arial" pitchFamily="34" charset="0"/>
              </a:rPr>
              <a:t>Use </a:t>
            </a:r>
            <a:r>
              <a:rPr lang="ja-JP" altLang="en-US" sz="2400" smtClean="0">
                <a:latin typeface="Arial" pitchFamily="34" charset="0"/>
                <a:cs typeface="Arial" pitchFamily="34" charset="0"/>
                <a:sym typeface="Arial" pitchFamily="34" charset="0"/>
              </a:rPr>
              <a:t>“</a:t>
            </a:r>
            <a:r>
              <a:rPr lang="en-US" altLang="ja-JP" sz="2400" smtClean="0">
                <a:latin typeface="Arial" pitchFamily="34" charset="0"/>
                <a:cs typeface="Arial" pitchFamily="34" charset="0"/>
                <a:sym typeface="Arial" pitchFamily="34" charset="0"/>
              </a:rPr>
              <a:t>port</a:t>
            </a:r>
            <a:r>
              <a:rPr lang="ja-JP" altLang="en-US" sz="2400" smtClean="0">
                <a:latin typeface="Arial" pitchFamily="34" charset="0"/>
                <a:cs typeface="Arial" pitchFamily="34" charset="0"/>
                <a:sym typeface="Arial" pitchFamily="34" charset="0"/>
              </a:rPr>
              <a:t>”</a:t>
            </a:r>
            <a:r>
              <a:rPr lang="en-US" altLang="ja-JP" sz="2400" smtClean="0">
                <a:latin typeface="Arial" pitchFamily="34" charset="0"/>
                <a:cs typeface="Arial" pitchFamily="34" charset="0"/>
                <a:sym typeface="Arial" pitchFamily="34" charset="0"/>
              </a:rPr>
              <a:t> command to try and list directory.  If target is listening on the port it will respond with a 150 or 226 response</a:t>
            </a:r>
          </a:p>
          <a:p>
            <a:pPr algn="l" eaLnBrk="1" hangingPunct="1"/>
            <a:endParaRPr lang="en-US" altLang="en-US" sz="2400" smtClean="0">
              <a:latin typeface="Arial" pitchFamily="34" charset="0"/>
              <a:sym typeface="Arial" pitchFamily="34" charset="0"/>
            </a:endParaRPr>
          </a:p>
          <a:p>
            <a:pPr algn="l" eaLnBrk="1" hangingPunct="1"/>
            <a:r>
              <a:rPr lang="en-US" altLang="en-US" sz="2400" smtClean="0">
                <a:latin typeface="Arial" pitchFamily="34" charset="0"/>
                <a:cs typeface="Arial" pitchFamily="34" charset="0"/>
                <a:sym typeface="Arial" pitchFamily="34" charset="0"/>
              </a:rPr>
              <a:t>If the port is not listening or closed it will respond with </a:t>
            </a:r>
            <a:r>
              <a:rPr lang="ja-JP" altLang="en-US" sz="2400" smtClean="0">
                <a:latin typeface="Arial" pitchFamily="34" charset="0"/>
                <a:cs typeface="Arial" pitchFamily="34" charset="0"/>
                <a:sym typeface="Arial" pitchFamily="34" charset="0"/>
              </a:rPr>
              <a:t>“</a:t>
            </a:r>
            <a:r>
              <a:rPr lang="en-US" altLang="ja-JP" sz="2400" smtClean="0">
                <a:latin typeface="Arial" pitchFamily="34" charset="0"/>
                <a:cs typeface="Arial" pitchFamily="34" charset="0"/>
                <a:sym typeface="Arial" pitchFamily="34" charset="0"/>
              </a:rPr>
              <a:t>425 Can't build data connection: Connection refused.</a:t>
            </a:r>
            <a:r>
              <a:rPr lang="ja-JP" altLang="en-US" sz="2400" smtClean="0">
                <a:latin typeface="Arial" pitchFamily="34" charset="0"/>
                <a:cs typeface="Arial" pitchFamily="34" charset="0"/>
                <a:sym typeface="Arial" pitchFamily="34" charset="0"/>
              </a:rPr>
              <a:t>”</a:t>
            </a:r>
            <a:endParaRPr lang="en-US" altLang="ja-JP" sz="2400" smtClean="0">
              <a:latin typeface="Arial" pitchFamily="34" charset="0"/>
              <a:cs typeface="Arial" pitchFamily="34" charset="0"/>
              <a:sym typeface="Arial" pitchFamily="34" charset="0"/>
            </a:endParaRPr>
          </a:p>
          <a:p>
            <a:pPr algn="l" eaLnBrk="1" hangingPunct="1"/>
            <a:endParaRPr lang="en-US" altLang="en-US" sz="2400" smtClean="0">
              <a:latin typeface="Arial" pitchFamily="34" charset="0"/>
              <a:sym typeface="Arial" pitchFamily="34" charset="0"/>
            </a:endParaRPr>
          </a:p>
          <a:p>
            <a:pPr algn="l" eaLnBrk="1" hangingPunct="1"/>
            <a:r>
              <a:rPr lang="en-US" altLang="en-US" sz="2400" smtClean="0">
                <a:latin typeface="Arial" pitchFamily="34" charset="0"/>
                <a:cs typeface="Arial" pitchFamily="34" charset="0"/>
                <a:sym typeface="Arial" pitchFamily="34" charset="0"/>
              </a:rPr>
              <a:t>Useful to get around firewalls if firewall allows connection to FTP server.</a:t>
            </a:r>
            <a:endParaRPr lang="en-US" altLang="en-US" sz="24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58</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2467" name="Rectangle 4"/>
          <p:cNvSpPr>
            <a:spLocks noGrp="1" noChangeArrowheads="1"/>
          </p:cNvSpPr>
          <p:nvPr>
            <p:ph type="title"/>
          </p:nvPr>
        </p:nvSpPr>
        <p:spPr bwMode="auto">
          <a:xfrm>
            <a:off x="7112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FTP Bounce Scan</a:t>
            </a:r>
            <a:endParaRPr lang="en-US" altLang="en-US" sz="3200" i="0" smtClean="0">
              <a:latin typeface="Arial" pitchFamily="34" charset="0"/>
              <a:sym typeface="Arial" pitchFamily="34" charset="0"/>
            </a:endParaRPr>
          </a:p>
        </p:txBody>
      </p:sp>
      <p:pic>
        <p:nvPicPr>
          <p:cNvPr id="62469" name="Picture 6"/>
          <p:cNvPicPr>
            <a:picLocks noChangeArrowheads="1"/>
          </p:cNvPicPr>
          <p:nvPr/>
        </p:nvPicPr>
        <p:blipFill>
          <a:blip r:embed="rId2"/>
          <a:srcRect/>
          <a:stretch>
            <a:fillRect/>
          </a:stretch>
        </p:blipFill>
        <p:spPr bwMode="auto">
          <a:xfrm>
            <a:off x="2006600" y="2895600"/>
            <a:ext cx="9428163" cy="5321300"/>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59</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9219" name="Rectangle 4"/>
          <p:cNvSpPr>
            <a:spLocks noGrp="1" noChangeArrowheads="1"/>
          </p:cNvSpPr>
          <p:nvPr>
            <p:ph type="title"/>
          </p:nvPr>
        </p:nvSpPr>
        <p:spPr bwMode="auto">
          <a:xfrm>
            <a:off x="317500" y="838200"/>
            <a:ext cx="12687300" cy="9906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smtClean="0">
                <a:latin typeface="Arial" pitchFamily="34" charset="0"/>
                <a:cs typeface="Arial" pitchFamily="34" charset="0"/>
                <a:sym typeface="Arial" pitchFamily="34" charset="0"/>
              </a:rPr>
              <a:t>US Federal Computer Crime Laws (consult legal council for official advice)</a:t>
            </a:r>
            <a:endParaRPr lang="en-US" altLang="en-US" sz="3200" dirty="0" smtClean="0">
              <a:latin typeface="Arial" pitchFamily="34" charset="0"/>
              <a:sym typeface="Arial" pitchFamily="34" charset="0"/>
            </a:endParaRPr>
          </a:p>
        </p:txBody>
      </p:sp>
      <p:sp>
        <p:nvSpPr>
          <p:cNvPr id="32771" name="Rectangle 5"/>
          <p:cNvSpPr>
            <a:spLocks noGrp="1" noChangeArrowheads="1"/>
          </p:cNvSpPr>
          <p:nvPr>
            <p:ph idx="1"/>
          </p:nvPr>
        </p:nvSpPr>
        <p:spPr bwMode="auto">
          <a:xfrm>
            <a:off x="558800" y="2209800"/>
            <a:ext cx="12128500" cy="7543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85000" lnSpcReduction="20000"/>
          </a:bodyPr>
          <a:lstStyle/>
          <a:p>
            <a:pPr marL="571500" indent="-571500" algn="l" eaLnBrk="1" hangingPunct="1">
              <a:defRPr/>
            </a:pPr>
            <a:r>
              <a:rPr lang="en-US" altLang="en-US" sz="3200" i="1" dirty="0" smtClean="0">
                <a:solidFill>
                  <a:srgbClr val="FF0000"/>
                </a:solidFill>
                <a:latin typeface="Arial" pitchFamily="34" charset="0"/>
                <a:cs typeface="Arial" pitchFamily="34" charset="0"/>
                <a:sym typeface="Arial" pitchFamily="34" charset="0"/>
              </a:rPr>
              <a:t>Note: The following slides (7-9) on laws is to facilitate discussion only. There is no need to memorize any of these details.</a:t>
            </a:r>
          </a:p>
          <a:p>
            <a:pPr marL="571500" indent="-571500" algn="l" eaLnBrk="1" hangingPunct="1">
              <a:defRPr/>
            </a:pPr>
            <a:endParaRPr lang="en-US" altLang="en-US" sz="3200" dirty="0" smtClean="0">
              <a:latin typeface="Arial" pitchFamily="34" charset="0"/>
              <a:cs typeface="Arial" pitchFamily="34" charset="0"/>
              <a:sym typeface="Arial" pitchFamily="34" charset="0"/>
            </a:endParaRPr>
          </a:p>
          <a:p>
            <a:pPr marL="571500" indent="-571500" algn="l" eaLnBrk="1" hangingPunct="1">
              <a:buFontTx/>
              <a:buChar char="•"/>
              <a:defRPr/>
            </a:pPr>
            <a:r>
              <a:rPr lang="en-US" altLang="en-US" sz="3200" dirty="0" smtClean="0">
                <a:latin typeface="Arial" pitchFamily="34" charset="0"/>
                <a:cs typeface="Arial" pitchFamily="34" charset="0"/>
                <a:sym typeface="Arial" pitchFamily="34" charset="0"/>
              </a:rPr>
              <a:t>1970 US Fair Credit Reporting Act (FCRA) – Regulates the collection, dissemination and use of consumer credit information, amended several times</a:t>
            </a:r>
            <a:endParaRPr lang="en-US" altLang="en-US" sz="3200" dirty="0" smtClean="0">
              <a:latin typeface="Arial" pitchFamily="34" charset="0"/>
              <a:sym typeface="Arial" pitchFamily="34" charset="0"/>
            </a:endParaRPr>
          </a:p>
          <a:p>
            <a:pPr marL="571500" indent="-571500" algn="l" eaLnBrk="1" hangingPunct="1">
              <a:buFontTx/>
              <a:buChar char="•"/>
              <a:defRPr/>
            </a:pPr>
            <a:r>
              <a:rPr lang="en-US" altLang="en-US" sz="3200" dirty="0" smtClean="0">
                <a:latin typeface="Arial" pitchFamily="34" charset="0"/>
                <a:cs typeface="Arial" pitchFamily="34" charset="0"/>
                <a:sym typeface="Arial" pitchFamily="34" charset="0"/>
              </a:rPr>
              <a:t>1970 US Racketeer Influenced and Corrupt Organization Act (RICO) – extends criminal and civil penalties for acts performed as part of a criminal organization</a:t>
            </a:r>
            <a:endParaRPr lang="en-US" altLang="en-US" sz="3200" dirty="0" smtClean="0">
              <a:latin typeface="Arial" pitchFamily="34" charset="0"/>
              <a:sym typeface="Arial" pitchFamily="34" charset="0"/>
            </a:endParaRPr>
          </a:p>
          <a:p>
            <a:pPr marL="571500" indent="-571500" algn="l" eaLnBrk="1" hangingPunct="1">
              <a:buFontTx/>
              <a:buChar char="•"/>
              <a:defRPr/>
            </a:pPr>
            <a:r>
              <a:rPr lang="en-US" altLang="en-US" sz="3200" dirty="0" smtClean="0">
                <a:latin typeface="Arial" pitchFamily="34" charset="0"/>
                <a:cs typeface="Arial" pitchFamily="34" charset="0"/>
                <a:sym typeface="Arial" pitchFamily="34" charset="0"/>
              </a:rPr>
              <a:t>1973 Code of Fair Information Practices. Five underlying principals:</a:t>
            </a:r>
            <a:r>
              <a:rPr lang="en-US" altLang="en-US" sz="3200" dirty="0" smtClean="0">
                <a:latin typeface="Arial" pitchFamily="34" charset="0"/>
                <a:sym typeface="Arial" pitchFamily="34" charset="0"/>
              </a:rPr>
              <a:t>	</a:t>
            </a:r>
          </a:p>
          <a:p>
            <a:pPr marL="1444625" lvl="2" indent="-571500" algn="l" eaLnBrk="1" hangingPunct="1">
              <a:buFont typeface="+mj-lt"/>
              <a:buAutoNum type="arabicPeriod"/>
              <a:defRPr/>
            </a:pPr>
            <a:r>
              <a:rPr lang="en-US" altLang="en-US" sz="3200" dirty="0" smtClean="0">
                <a:latin typeface="Arial" pitchFamily="34" charset="0"/>
                <a:ea typeface="MS PGothic" pitchFamily="34" charset="-128"/>
                <a:sym typeface="Arial" pitchFamily="34" charset="0"/>
              </a:rPr>
              <a:t>No personal data recordkeeping systems whose existence is secret. (transparency)</a:t>
            </a:r>
            <a:endParaRPr lang="en-US" altLang="en-US" sz="3200" dirty="0" smtClean="0">
              <a:latin typeface="Arial" pitchFamily="34" charset="0"/>
              <a:sym typeface="Arial" pitchFamily="34" charset="0"/>
            </a:endParaRPr>
          </a:p>
          <a:p>
            <a:pPr marL="1444625" lvl="2" indent="-571500" algn="l" eaLnBrk="1" hangingPunct="1">
              <a:buFont typeface="+mj-lt"/>
              <a:buAutoNum type="arabicPeriod"/>
              <a:defRPr/>
            </a:pPr>
            <a:r>
              <a:rPr lang="en-US" altLang="en-US" sz="3200" dirty="0" smtClean="0">
                <a:latin typeface="Arial" pitchFamily="34" charset="0"/>
                <a:ea typeface="MS PGothic" pitchFamily="34" charset="-128"/>
                <a:sym typeface="Arial" pitchFamily="34" charset="0"/>
              </a:rPr>
              <a:t>Must be a way for a person to find out what information about them is in a record and how it is used. (individual participation)</a:t>
            </a:r>
          </a:p>
          <a:p>
            <a:pPr marL="1444625" lvl="2" indent="-571500" algn="l" eaLnBrk="1" hangingPunct="1">
              <a:buFont typeface="+mj-lt"/>
              <a:buAutoNum type="arabicPeriod"/>
              <a:defRPr/>
            </a:pPr>
            <a:r>
              <a:rPr lang="en-US" altLang="en-US" sz="3200" dirty="0" smtClean="0">
                <a:latin typeface="Arial" pitchFamily="34" charset="0"/>
                <a:ea typeface="MS PGothic" pitchFamily="34" charset="-128"/>
                <a:sym typeface="Arial" pitchFamily="34" charset="0"/>
              </a:rPr>
              <a:t>There must be a way for a person to prevent information obtained for a specific purpose from being used for another purpose without the subjects consent. (purpose limitation)</a:t>
            </a:r>
            <a:endParaRPr lang="en-US" altLang="en-US" sz="3200" dirty="0" smtClean="0">
              <a:latin typeface="Arial" pitchFamily="34" charset="0"/>
              <a:sym typeface="Arial" pitchFamily="34" charset="0"/>
            </a:endParaRPr>
          </a:p>
          <a:p>
            <a:pPr marL="1444625" lvl="2" indent="-571500" algn="l" eaLnBrk="1" hangingPunct="1">
              <a:buFont typeface="+mj-lt"/>
              <a:buAutoNum type="arabicPeriod"/>
              <a:defRPr/>
            </a:pPr>
            <a:r>
              <a:rPr lang="en-US" altLang="en-US" sz="3200" dirty="0" smtClean="0">
                <a:latin typeface="Arial" pitchFamily="34" charset="0"/>
                <a:ea typeface="MS PGothic" pitchFamily="34" charset="-128"/>
                <a:sym typeface="Arial" pitchFamily="34" charset="0"/>
              </a:rPr>
              <a:t>There must be a way for a person to correct a record of information about them. (integrity)</a:t>
            </a:r>
            <a:endParaRPr lang="en-US" altLang="en-US" sz="3200" dirty="0" smtClean="0">
              <a:latin typeface="Arial" pitchFamily="34" charset="0"/>
              <a:sym typeface="Arial" pitchFamily="34" charset="0"/>
            </a:endParaRPr>
          </a:p>
          <a:p>
            <a:pPr marL="1444625" lvl="2" indent="-571500" algn="l" eaLnBrk="1" hangingPunct="1">
              <a:buFont typeface="+mj-lt"/>
              <a:buAutoNum type="arabicPeriod"/>
              <a:defRPr/>
            </a:pPr>
            <a:r>
              <a:rPr lang="en-US" altLang="en-US" sz="3200" dirty="0" smtClean="0">
                <a:latin typeface="Arial" pitchFamily="34" charset="0"/>
                <a:ea typeface="MS PGothic" pitchFamily="34" charset="-128"/>
                <a:sym typeface="Arial" pitchFamily="34" charset="0"/>
              </a:rPr>
              <a:t>Any organization creating, maintaining, using or disseminating records of personal data must assure the reliability of the data and take prudent measures to protect this data. (integrity)</a:t>
            </a:r>
            <a:endParaRPr lang="en-US" altLang="en-US" sz="3200" dirty="0" smtClean="0">
              <a:latin typeface="Arial" pitchFamily="34" charset="0"/>
              <a:sym typeface="Arial" pitchFamily="34" charset="0"/>
            </a:endParaRPr>
          </a:p>
        </p:txBody>
      </p:sp>
      <p:sp>
        <p:nvSpPr>
          <p:cNvPr id="9221" name="Rectangle 6"/>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a:solidFill>
                  <a:schemeClr val="tx1"/>
                </a:solidFill>
              </a:rPr>
              <a:t>7</a:t>
            </a:r>
          </a:p>
        </p:txBody>
      </p:sp>
    </p:spTree>
  </p:cSld>
  <p:clrMapOvr>
    <a:masterClrMapping/>
  </p:clrMapOvr>
  <p:transition spd="med">
    <p:dissolv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349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IDLE Scan (Hide the Scan Source)</a:t>
            </a:r>
            <a:endParaRPr lang="en-US" altLang="en-US" sz="3200" i="0" smtClean="0">
              <a:latin typeface="Arial" pitchFamily="34" charset="0"/>
              <a:sym typeface="Arial" pitchFamily="34" charset="0"/>
            </a:endParaRPr>
          </a:p>
        </p:txBody>
      </p:sp>
      <p:sp>
        <p:nvSpPr>
          <p:cNvPr id="63492" name="Rectangle 5"/>
          <p:cNvSpPr>
            <a:spLocks noGrp="1" noChangeArrowheads="1"/>
          </p:cNvSpPr>
          <p:nvPr>
            <p:ph idx="1"/>
          </p:nvPr>
        </p:nvSpPr>
        <p:spPr bwMode="auto">
          <a:xfrm>
            <a:off x="558800" y="19812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Normal port scans send TCP SYN packets to the target and wait for a SYN-ACK</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Problem with this is that the attacker is easily identified</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If the attacker Spoofs their source IP address then the attacker doesn't</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t receive the results of the scan.</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Use the IP Identification Field of the IP Header.</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Normally used to group fragments of IP packets together</a:t>
            </a:r>
          </a:p>
          <a:p>
            <a:pPr algn="l" eaLnBrk="1" hangingPunct="1"/>
            <a:endParaRPr lang="en-US" altLang="en-US" sz="3200" smtClean="0">
              <a:latin typeface="Arial" pitchFamily="34" charset="0"/>
              <a:sym typeface="Arial" pitchFamily="34" charset="0"/>
            </a:endParaRPr>
          </a:p>
          <a:p>
            <a:pPr algn="l" eaLnBrk="1" hangingPunct="1"/>
            <a:r>
              <a:rPr lang="en-US" altLang="en-US" sz="3200" smtClean="0">
                <a:latin typeface="Arial" pitchFamily="34" charset="0"/>
                <a:cs typeface="Arial" pitchFamily="34" charset="0"/>
                <a:sym typeface="Arial" pitchFamily="34" charset="0"/>
              </a:rPr>
              <a:t>Most operating systems increment the IP Ident field by one for each packet sent.</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60</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bwMode="auto">
          <a:xfrm>
            <a:off x="5588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IDLE Scan (cont)</a:t>
            </a:r>
          </a:p>
        </p:txBody>
      </p:sp>
      <p:sp>
        <p:nvSpPr>
          <p:cNvPr id="64515"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smtClean="0">
                <a:latin typeface="Arial" pitchFamily="34" charset="0"/>
                <a:cs typeface="Arial" pitchFamily="34" charset="0"/>
              </a:rPr>
              <a:t>Attacker first picks the machine which will be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framed</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for the attack.</a:t>
            </a:r>
          </a:p>
          <a:p>
            <a:pPr algn="l" eaLnBrk="1" hangingPunct="1"/>
            <a:endParaRPr lang="en-US" altLang="en-US" sz="2400" smtClean="0">
              <a:latin typeface="Arial" pitchFamily="34" charset="0"/>
              <a:cs typeface="Arial" pitchFamily="34" charset="0"/>
            </a:endParaRPr>
          </a:p>
          <a:p>
            <a:pPr algn="l" eaLnBrk="1" hangingPunct="1"/>
            <a:r>
              <a:rPr lang="en-US" altLang="en-US" sz="2400" smtClean="0">
                <a:latin typeface="Arial" pitchFamily="34" charset="0"/>
                <a:cs typeface="Arial" pitchFamily="34" charset="0"/>
              </a:rPr>
              <a:t>Attacker sends a SYN packet to the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framed</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machine</a:t>
            </a:r>
          </a:p>
          <a:p>
            <a:pPr algn="l" eaLnBrk="1" hangingPunct="1"/>
            <a:endParaRPr lang="en-US" altLang="en-US" sz="2400" smtClean="0">
              <a:latin typeface="Arial" pitchFamily="34" charset="0"/>
              <a:cs typeface="Arial" pitchFamily="34" charset="0"/>
            </a:endParaRPr>
          </a:p>
          <a:p>
            <a:pPr algn="l" eaLnBrk="1" hangingPunct="1"/>
            <a:r>
              <a:rPr lang="en-US" altLang="en-US" sz="2400" smtClean="0">
                <a:latin typeface="Arial" pitchFamily="34" charset="0"/>
                <a:cs typeface="Arial" pitchFamily="34" charset="0"/>
              </a:rPr>
              <a:t>Attacker gets back a SYN-ACK which will include the IP header with IP ID value of X which is remembered by the attacker.</a:t>
            </a:r>
          </a:p>
          <a:p>
            <a:pPr algn="l" eaLnBrk="1" hangingPunct="1"/>
            <a:endParaRPr lang="en-US" altLang="en-US" sz="2400" smtClean="0">
              <a:latin typeface="Arial" pitchFamily="34" charset="0"/>
              <a:cs typeface="Arial" pitchFamily="34" charset="0"/>
            </a:endParaRPr>
          </a:p>
          <a:p>
            <a:pPr algn="l" eaLnBrk="1" hangingPunct="1"/>
            <a:r>
              <a:rPr lang="en-US" altLang="en-US" sz="2400" smtClean="0">
                <a:latin typeface="Arial" pitchFamily="34" charset="0"/>
                <a:cs typeface="Arial" pitchFamily="34" charset="0"/>
              </a:rPr>
              <a:t>Next step is the attacker selects the port to be scanned and sends a spoofed SYN packet to the target with the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framed</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machine</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s ip.</a:t>
            </a:r>
          </a:p>
          <a:p>
            <a:pPr algn="l" eaLnBrk="1" hangingPunct="1"/>
            <a:endParaRPr lang="en-US" altLang="en-US" sz="2400" smtClean="0">
              <a:latin typeface="Arial" pitchFamily="34" charset="0"/>
              <a:cs typeface="Arial" pitchFamily="34" charset="0"/>
            </a:endParaRPr>
          </a:p>
          <a:p>
            <a:pPr algn="l" eaLnBrk="1" hangingPunct="1"/>
            <a:r>
              <a:rPr lang="en-US" altLang="en-US" sz="2400" smtClean="0">
                <a:latin typeface="Arial" pitchFamily="34" charset="0"/>
                <a:cs typeface="Arial" pitchFamily="34" charset="0"/>
              </a:rPr>
              <a:t>If listening the target will send a SYN-ACK back to the framed machine</a:t>
            </a:r>
          </a:p>
          <a:p>
            <a:pPr algn="l" eaLnBrk="1" hangingPunct="1"/>
            <a:endParaRPr lang="en-US" altLang="en-US" sz="2400" smtClean="0">
              <a:latin typeface="Arial" pitchFamily="34" charset="0"/>
              <a:cs typeface="Arial" pitchFamily="34" charset="0"/>
            </a:endParaRPr>
          </a:p>
          <a:p>
            <a:pPr algn="l" eaLnBrk="1" hangingPunct="1"/>
            <a:r>
              <a:rPr lang="en-US" altLang="en-US" sz="2400" smtClean="0">
                <a:latin typeface="Arial" pitchFamily="34" charset="0"/>
                <a:cs typeface="Arial" pitchFamily="34" charset="0"/>
              </a:rPr>
              <a:t>When the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framed</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machine receives a SYN-ACK from the target which was never requested it will send a RESET.   The IP ID field on the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framed</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machine will be X+1</a:t>
            </a:r>
          </a:p>
          <a:p>
            <a:pPr algn="l" eaLnBrk="1" hangingPunct="1"/>
            <a:endParaRPr lang="en-US" altLang="en-US" sz="2400" smtClean="0">
              <a:latin typeface="Arial" pitchFamily="34" charset="0"/>
              <a:cs typeface="Arial" pitchFamily="34" charset="0"/>
            </a:endParaRPr>
          </a:p>
          <a:p>
            <a:pPr algn="l" eaLnBrk="1" hangingPunct="1"/>
            <a:r>
              <a:rPr lang="en-US" altLang="en-US" sz="2400" smtClean="0">
                <a:latin typeface="Arial" pitchFamily="34" charset="0"/>
                <a:cs typeface="Arial" pitchFamily="34" charset="0"/>
              </a:rPr>
              <a:t>Attacker now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measures</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the IP ID field on the </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framed</a:t>
            </a:r>
            <a:r>
              <a:rPr lang="ja-JP" altLang="en-US" sz="2400" smtClean="0">
                <a:latin typeface="Arial" pitchFamily="34" charset="0"/>
                <a:cs typeface="Arial" pitchFamily="34" charset="0"/>
              </a:rPr>
              <a:t>”</a:t>
            </a:r>
            <a:r>
              <a:rPr lang="en-US" altLang="ja-JP" sz="2400" smtClean="0">
                <a:latin typeface="Arial" pitchFamily="34" charset="0"/>
                <a:cs typeface="Arial" pitchFamily="34" charset="0"/>
              </a:rPr>
              <a:t> machine.  Sends SYN.  If gets IP ID value of X+2 then port is open.   If IP ID is X+1 then it is closed</a:t>
            </a:r>
          </a:p>
          <a:p>
            <a:pPr algn="l" eaLnBrk="1" hangingPunct="1"/>
            <a:endParaRPr lang="en-US" altLang="en-US" sz="2400" smtClean="0">
              <a:latin typeface="Arial" pitchFamily="34" charset="0"/>
              <a:cs typeface="Arial" pitchFamily="34" charset="0"/>
            </a:endParaRPr>
          </a:p>
        </p:txBody>
      </p:sp>
      <p:sp>
        <p:nvSpPr>
          <p:cNvPr id="64517"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61</a:t>
            </a:fld>
            <a:endParaRPr lang="en-US" altLang="en-US" sz="1200" dirty="0">
              <a:solidFill>
                <a:schemeClr val="tx1"/>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bwMode="auto">
          <a:xfrm>
            <a:off x="635000" y="11430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IDLE Scan (cont)</a:t>
            </a:r>
          </a:p>
        </p:txBody>
      </p:sp>
      <p:sp>
        <p:nvSpPr>
          <p:cNvPr id="6554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65541" name="Picture 8"/>
          <p:cNvPicPr>
            <a:picLocks noChangeAspect="1"/>
          </p:cNvPicPr>
          <p:nvPr/>
        </p:nvPicPr>
        <p:blipFill>
          <a:blip r:embed="rId3"/>
          <a:srcRect/>
          <a:stretch>
            <a:fillRect/>
          </a:stretch>
        </p:blipFill>
        <p:spPr bwMode="auto">
          <a:xfrm>
            <a:off x="1473200" y="2438400"/>
            <a:ext cx="10058400" cy="643572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62</a:t>
            </a:fld>
            <a:endParaRPr lang="en-US" altLang="en-US" sz="1200" dirty="0">
              <a:solidFill>
                <a:schemeClr val="tx1"/>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bwMode="auto">
          <a:xfrm>
            <a:off x="635000" y="12192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Useful NMAP Command with OS Fingerprinting</a:t>
            </a:r>
          </a:p>
        </p:txBody>
      </p:sp>
      <p:sp>
        <p:nvSpPr>
          <p:cNvPr id="66563" name="Rectangle 5"/>
          <p:cNvSpPr>
            <a:spLocks noGrp="1" noChangeArrowheads="1"/>
          </p:cNvSpPr>
          <p:nvPr>
            <p:ph idx="1"/>
          </p:nvPr>
        </p:nvSpPr>
        <p:spPr bwMode="auto">
          <a:xfrm>
            <a:off x="558800" y="2438400"/>
            <a:ext cx="12128500" cy="5029200"/>
          </a:xfrm>
          <a:noFill/>
          <a:ln>
            <a:miter lim="800000"/>
            <a:headEnd/>
            <a:tailEnd/>
          </a:ln>
        </p:spPr>
        <p:txBody>
          <a:bodyPr wrap="square" lIns="91440" tIns="45720" rIns="91440" bIns="45720" numCol="1" anchor="t" anchorCtr="0" compatLnSpc="1">
            <a:prstTxWarp prst="textNoShape">
              <a:avLst/>
            </a:prstTxWarp>
          </a:bodyPr>
          <a:lstStyle/>
          <a:p>
            <a:pPr algn="l" eaLnBrk="1" hangingPunct="1">
              <a:buFont typeface="Gill Sans" charset="0"/>
              <a:buNone/>
            </a:pPr>
            <a:r>
              <a:rPr lang="en-US" altLang="en-US" sz="2400" smtClean="0">
                <a:latin typeface="Courier" charset="0"/>
              </a:rPr>
              <a:t>nmap -sV -O -sC --top-ports 100 -T4 -oA [file] [address]</a:t>
            </a:r>
          </a:p>
          <a:p>
            <a:pPr algn="l" eaLnBrk="1" hangingPunct="1">
              <a:buFont typeface="Gill Sans" charset="0"/>
              <a:buNone/>
            </a:pPr>
            <a:r>
              <a:rPr lang="en-US" altLang="en-US" sz="2400" smtClean="0">
                <a:latin typeface="Courier" charset="0"/>
              </a:rPr>
              <a:t>nmap -sV -O -sC --top-ports 100 -T4 -oA out.txt 10.1.1.0/24</a:t>
            </a:r>
          </a:p>
          <a:p>
            <a:pPr algn="l" eaLnBrk="1" hangingPunct="1">
              <a:buFont typeface="Gill Sans" charset="0"/>
              <a:buNone/>
            </a:pPr>
            <a:endParaRPr lang="en-US" altLang="en-US" sz="2400" smtClean="0">
              <a:latin typeface="Courier" charset="0"/>
            </a:endParaRPr>
          </a:p>
          <a:p>
            <a:pPr algn="l" eaLnBrk="1" hangingPunct="1">
              <a:buFont typeface="Gill Sans" charset="0"/>
              <a:buNone/>
            </a:pPr>
            <a:endParaRPr lang="en-US" altLang="en-US" sz="2400" smtClean="0">
              <a:latin typeface="Courier" charset="0"/>
            </a:endParaRPr>
          </a:p>
          <a:p>
            <a:pPr algn="l" eaLnBrk="1" hangingPunct="1">
              <a:buFont typeface="Gill Sans" charset="0"/>
              <a:buNone/>
            </a:pPr>
            <a:r>
              <a:rPr lang="en-US" altLang="en-US" sz="2400" smtClean="0">
                <a:latin typeface="Courier" charset="0"/>
              </a:rPr>
              <a:t>-sV    		</a:t>
            </a:r>
            <a:r>
              <a:rPr lang="en-US" altLang="en-US" sz="2000" smtClean="0">
                <a:latin typeface="Arial" pitchFamily="34" charset="0"/>
              </a:rPr>
              <a:t>-</a:t>
            </a:r>
            <a:r>
              <a:rPr lang="en-US" altLang="en-US" sz="2000" smtClean="0">
                <a:latin typeface="Arial" pitchFamily="34" charset="0"/>
                <a:cs typeface="Arial" pitchFamily="34" charset="0"/>
              </a:rPr>
              <a:t>Probe open ports to determine service-/version info</a:t>
            </a:r>
          </a:p>
          <a:p>
            <a:pPr algn="l" eaLnBrk="1" hangingPunct="1">
              <a:buFont typeface="Gill Sans" charset="0"/>
              <a:buNone/>
            </a:pPr>
            <a:r>
              <a:rPr lang="en-US" altLang="en-US" sz="2400" smtClean="0">
                <a:latin typeface="Courier" charset="0"/>
              </a:rPr>
              <a:t>-O	</a:t>
            </a:r>
            <a:r>
              <a:rPr lang="en-US" altLang="en-US" sz="2400" smtClean="0"/>
              <a:t>	</a:t>
            </a:r>
            <a:r>
              <a:rPr lang="en-US" altLang="en-US" sz="2000" smtClean="0">
                <a:latin typeface="Arial" pitchFamily="34" charset="0"/>
                <a:cs typeface="Arial" pitchFamily="34" charset="0"/>
              </a:rPr>
              <a:t>-Enable OS detection</a:t>
            </a:r>
          </a:p>
          <a:p>
            <a:pPr algn="l" eaLnBrk="1" hangingPunct="1">
              <a:buFont typeface="Gill Sans" charset="0"/>
              <a:buNone/>
            </a:pPr>
            <a:r>
              <a:rPr lang="en-US" altLang="en-US" sz="2400" smtClean="0">
                <a:latin typeface="Courier" charset="0"/>
              </a:rPr>
              <a:t>-sC </a:t>
            </a:r>
            <a:r>
              <a:rPr lang="en-US" altLang="en-US" sz="2400" smtClean="0"/>
              <a:t>		</a:t>
            </a:r>
            <a:r>
              <a:rPr lang="en-US" altLang="en-US" sz="2000" smtClean="0">
                <a:latin typeface="Arial" pitchFamily="34" charset="0"/>
                <a:cs typeface="Arial" pitchFamily="34" charset="0"/>
              </a:rPr>
              <a:t>-Enable Script scanning</a:t>
            </a:r>
          </a:p>
          <a:p>
            <a:pPr algn="l" eaLnBrk="1" hangingPunct="1">
              <a:buFont typeface="Gill Sans" charset="0"/>
              <a:buNone/>
            </a:pPr>
            <a:r>
              <a:rPr lang="en-US" altLang="en-US" sz="2400" smtClean="0">
                <a:latin typeface="Courier" charset="0"/>
              </a:rPr>
              <a:t>--top-ports</a:t>
            </a:r>
            <a:r>
              <a:rPr lang="en-US" altLang="en-US" sz="2400" smtClean="0"/>
              <a:t>	</a:t>
            </a:r>
            <a:r>
              <a:rPr lang="en-US" altLang="en-US" sz="2000" smtClean="0"/>
              <a:t>-Only scan </a:t>
            </a:r>
            <a:r>
              <a:rPr lang="ja-JP" altLang="en-US" sz="2000" smtClean="0"/>
              <a:t>“</a:t>
            </a:r>
            <a:r>
              <a:rPr lang="en-US" altLang="ja-JP" sz="2000" smtClean="0"/>
              <a:t>popular ports</a:t>
            </a:r>
            <a:r>
              <a:rPr lang="ja-JP" altLang="en-US" sz="2000" smtClean="0"/>
              <a:t>”</a:t>
            </a:r>
            <a:endParaRPr lang="en-US" altLang="ja-JP" sz="2000" smtClean="0"/>
          </a:p>
          <a:p>
            <a:pPr algn="l" eaLnBrk="1" hangingPunct="1">
              <a:buFont typeface="Gill Sans" charset="0"/>
              <a:buNone/>
            </a:pPr>
            <a:r>
              <a:rPr lang="en-US" altLang="en-US" sz="2400" smtClean="0">
                <a:latin typeface="Courier" charset="0"/>
              </a:rPr>
              <a:t>-T4 </a:t>
            </a:r>
            <a:r>
              <a:rPr lang="en-US" altLang="en-US" sz="2400" smtClean="0"/>
              <a:t>		</a:t>
            </a:r>
            <a:r>
              <a:rPr lang="en-US" altLang="en-US" sz="2000" smtClean="0">
                <a:latin typeface="Arial" pitchFamily="34" charset="0"/>
                <a:cs typeface="Arial" pitchFamily="34" charset="0"/>
              </a:rPr>
              <a:t>-Sets template for fast scans (0 slow – 5 fast)</a:t>
            </a:r>
          </a:p>
          <a:p>
            <a:pPr algn="l" eaLnBrk="1" hangingPunct="1">
              <a:buFont typeface="Gill Sans" charset="0"/>
              <a:buNone/>
            </a:pPr>
            <a:r>
              <a:rPr lang="en-US" altLang="en-US" sz="2400" smtClean="0">
                <a:latin typeface="Courier" charset="0"/>
              </a:rPr>
              <a:t>-oA</a:t>
            </a:r>
            <a:r>
              <a:rPr lang="en-US" altLang="en-US" sz="2400" smtClean="0"/>
              <a:t>		</a:t>
            </a:r>
            <a:r>
              <a:rPr lang="en-US" altLang="en-US" sz="2000" smtClean="0"/>
              <a:t>-Output file</a:t>
            </a:r>
          </a:p>
          <a:p>
            <a:pPr algn="l" eaLnBrk="1" hangingPunct="1"/>
            <a:endParaRPr lang="en-US" altLang="en-US" sz="2400" smtClean="0"/>
          </a:p>
        </p:txBody>
      </p:sp>
      <p:sp>
        <p:nvSpPr>
          <p:cNvPr id="66564" name="Slide Number Placeholder 3"/>
          <p:cNvSpPr>
            <a:spLocks noGrp="1"/>
          </p:cNvSpPr>
          <p:nvPr>
            <p:ph type="sldNum" sz="quarter" idx="10"/>
          </p:nvPr>
        </p:nvSpPr>
        <p:spPr>
          <a:noFill/>
        </p:spPr>
        <p:txBody>
          <a:bodyPr/>
          <a:lstStyle/>
          <a:p>
            <a:fld id="{AFD694B9-6ECE-49D2-B33C-F5CE94B3890A}" type="slidenum">
              <a:rPr lang="en-US" altLang="en-US"/>
              <a:pPr/>
              <a:t>63</a:t>
            </a:fld>
            <a:endParaRPr lang="en-US" altLang="en-US"/>
          </a:p>
        </p:txBody>
      </p:sp>
      <p:sp>
        <p:nvSpPr>
          <p:cNvPr id="6656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Firewalk</a:t>
            </a:r>
          </a:p>
        </p:txBody>
      </p:sp>
      <p:sp>
        <p:nvSpPr>
          <p:cNvPr id="67587" name="Rectangle 5"/>
          <p:cNvSpPr>
            <a:spLocks noGrp="1" noChangeArrowheads="1"/>
          </p:cNvSpPr>
          <p:nvPr>
            <p:ph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smtClean="0">
                <a:latin typeface="Arial" pitchFamily="34" charset="0"/>
                <a:cs typeface="Arial" pitchFamily="34" charset="0"/>
              </a:rPr>
              <a:t>Firewalk is a network scanning tool which attempts to determine which layer3/4 ACLs are present on filtering routers and firewalls.</a:t>
            </a:r>
          </a:p>
          <a:p>
            <a:pPr algn="l" eaLnBrk="1" hangingPunct="1"/>
            <a:r>
              <a:rPr lang="en-US" altLang="en-US" sz="2400" smtClean="0">
                <a:latin typeface="Arial" pitchFamily="34" charset="0"/>
                <a:cs typeface="Arial" pitchFamily="34" charset="0"/>
              </a:rPr>
              <a:t>Sends out TCP and UDP packets with a TTL on greater than the targeted firewall.</a:t>
            </a:r>
          </a:p>
          <a:p>
            <a:pPr algn="l" eaLnBrk="1" hangingPunct="1"/>
            <a:r>
              <a:rPr lang="en-US" altLang="en-US" sz="2400" smtClean="0">
                <a:latin typeface="Arial" pitchFamily="34" charset="0"/>
                <a:cs typeface="Arial" pitchFamily="34" charset="0"/>
              </a:rPr>
              <a:t>If the firewall allows the traffic it will forward to the internal host or next hop where it will expire and return an ICMP_TIME_EXCEEDED message. </a:t>
            </a:r>
          </a:p>
          <a:p>
            <a:pPr algn="l" eaLnBrk="1" hangingPunct="1"/>
            <a:r>
              <a:rPr lang="en-US" altLang="en-US" sz="2400" smtClean="0">
                <a:latin typeface="Arial" pitchFamily="34" charset="0"/>
                <a:cs typeface="Arial" pitchFamily="34" charset="0"/>
              </a:rPr>
              <a:t>If the firewalls drops the traffic no response will be received.</a:t>
            </a:r>
          </a:p>
          <a:p>
            <a:pPr algn="l" eaLnBrk="1" hangingPunct="1"/>
            <a:endParaRPr lang="en-US" altLang="en-US" sz="2400" smtClean="0">
              <a:latin typeface="Arial" pitchFamily="34" charset="0"/>
              <a:cs typeface="Arial" pitchFamily="34" charset="0"/>
            </a:endParaRPr>
          </a:p>
          <a:p>
            <a:pPr algn="l" eaLnBrk="1" hangingPunct="1"/>
            <a:r>
              <a:rPr lang="en-US" altLang="en-US" sz="1400" smtClean="0">
                <a:latin typeface="Courier" charset="0"/>
              </a:rPr>
              <a:t>firewalk -p [protocol] -d [destination_port] -s [source_port] [internal_IP] [gateway_IP]</a:t>
            </a:r>
          </a:p>
          <a:p>
            <a:pPr algn="l" eaLnBrk="1" hangingPunct="1"/>
            <a:endParaRPr lang="en-US" altLang="en-US" sz="1400" smtClean="0">
              <a:latin typeface="Courier" charset="0"/>
            </a:endParaRPr>
          </a:p>
          <a:p>
            <a:pPr algn="l" eaLnBrk="1" hangingPunct="1"/>
            <a:r>
              <a:rPr lang="en-US" altLang="en-US" sz="1400" smtClean="0">
                <a:latin typeface="Courier" charset="0"/>
              </a:rPr>
              <a:t>root@fc4&gt;firewalk -n -p tcp -s 80 -d 80 192.168.0.1 192.168.1.1</a:t>
            </a:r>
            <a:br>
              <a:rPr lang="en-US" altLang="en-US" sz="1400" smtClean="0">
                <a:latin typeface="Courier" charset="0"/>
              </a:rPr>
            </a:br>
            <a:r>
              <a:rPr lang="en-US" altLang="en-US" sz="1400" smtClean="0">
                <a:latin typeface="Courier" charset="0"/>
              </a:rPr>
              <a:t/>
            </a:r>
            <a:br>
              <a:rPr lang="en-US" altLang="en-US" sz="1400" smtClean="0">
                <a:latin typeface="Courier" charset="0"/>
              </a:rPr>
            </a:br>
            <a:r>
              <a:rPr lang="en-US" altLang="en-US" sz="1400" smtClean="0">
                <a:latin typeface="Courier" charset="0"/>
              </a:rPr>
              <a:t>Firewalk 5.0 [gateway ACL scanner]</a:t>
            </a:r>
            <a:br>
              <a:rPr lang="en-US" altLang="en-US" sz="1400" smtClean="0">
                <a:latin typeface="Courier" charset="0"/>
              </a:rPr>
            </a:br>
            <a:r>
              <a:rPr lang="en-US" altLang="en-US" sz="1400" smtClean="0">
                <a:latin typeface="Courier" charset="0"/>
              </a:rPr>
              <a:t>Firewalk state initialization completed successfully.</a:t>
            </a:r>
            <a:br>
              <a:rPr lang="en-US" altLang="en-US" sz="1400" smtClean="0">
                <a:latin typeface="Courier" charset="0"/>
              </a:rPr>
            </a:br>
            <a:r>
              <a:rPr lang="en-US" altLang="en-US" sz="1400" smtClean="0">
                <a:latin typeface="Courier" charset="0"/>
              </a:rPr>
              <a:t>TCP-based scan.</a:t>
            </a:r>
            <a:br>
              <a:rPr lang="en-US" altLang="en-US" sz="1400" smtClean="0">
                <a:latin typeface="Courier" charset="0"/>
              </a:rPr>
            </a:br>
            <a:r>
              <a:rPr lang="en-US" altLang="en-US" sz="1400" smtClean="0">
                <a:latin typeface="Courier" charset="0"/>
              </a:rPr>
              <a:t>Ramping phase source port: 80, destination port: 80</a:t>
            </a:r>
            <a:br>
              <a:rPr lang="en-US" altLang="en-US" sz="1400" smtClean="0">
                <a:latin typeface="Courier" charset="0"/>
              </a:rPr>
            </a:br>
            <a:r>
              <a:rPr lang="en-US" altLang="en-US" sz="1400" smtClean="0">
                <a:latin typeface="Courier" charset="0"/>
              </a:rPr>
              <a:t>Hotfoot through 192.168.0.1 using 192.168.1.1 as a metric.</a:t>
            </a:r>
            <a:br>
              <a:rPr lang="en-US" altLang="en-US" sz="1400" smtClean="0">
                <a:latin typeface="Courier" charset="0"/>
              </a:rPr>
            </a:br>
            <a:r>
              <a:rPr lang="en-US" altLang="en-US" sz="1400" smtClean="0">
                <a:latin typeface="Courier" charset="0"/>
              </a:rPr>
              <a:t>Ramping Phase:</a:t>
            </a:r>
            <a:br>
              <a:rPr lang="en-US" altLang="en-US" sz="1400" smtClean="0">
                <a:latin typeface="Courier" charset="0"/>
              </a:rPr>
            </a:br>
            <a:r>
              <a:rPr lang="en-US" altLang="en-US" sz="1400" smtClean="0">
                <a:latin typeface="Courier" charset="0"/>
              </a:rPr>
              <a:t>expired [192.168.0.1]</a:t>
            </a:r>
            <a:br>
              <a:rPr lang="en-US" altLang="en-US" sz="1400" smtClean="0">
                <a:latin typeface="Courier" charset="0"/>
              </a:rPr>
            </a:br>
            <a:r>
              <a:rPr lang="en-US" altLang="en-US" sz="1400" smtClean="0">
                <a:latin typeface="Courier" charset="0"/>
              </a:rPr>
              <a:t>Binding host reached.</a:t>
            </a:r>
            <a:br>
              <a:rPr lang="en-US" altLang="en-US" sz="1400" smtClean="0">
                <a:latin typeface="Courier" charset="0"/>
              </a:rPr>
            </a:br>
            <a:r>
              <a:rPr lang="en-US" altLang="en-US" sz="1400" smtClean="0">
                <a:latin typeface="Courier" charset="0"/>
              </a:rPr>
              <a:t>Scan bound at 2 hops.</a:t>
            </a:r>
            <a:br>
              <a:rPr lang="en-US" altLang="en-US" sz="1400" smtClean="0">
                <a:latin typeface="Courier" charset="0"/>
              </a:rPr>
            </a:br>
            <a:r>
              <a:rPr lang="en-US" altLang="en-US" sz="1400" smtClean="0">
                <a:latin typeface="Courier" charset="0"/>
              </a:rPr>
              <a:t>Scanning Phase: </a:t>
            </a:r>
            <a:br>
              <a:rPr lang="en-US" altLang="en-US" sz="1400" smtClean="0">
                <a:latin typeface="Courier" charset="0"/>
              </a:rPr>
            </a:br>
            <a:r>
              <a:rPr lang="en-US" altLang="en-US" sz="1400" smtClean="0">
                <a:latin typeface="Courier" charset="0"/>
              </a:rPr>
              <a:t/>
            </a:r>
            <a:br>
              <a:rPr lang="en-US" altLang="en-US" sz="1400" smtClean="0">
                <a:latin typeface="Courier" charset="0"/>
              </a:rPr>
            </a:br>
            <a:r>
              <a:rPr lang="en-US" altLang="en-US" sz="1400" smtClean="0">
                <a:latin typeface="Courier" charset="0"/>
              </a:rPr>
              <a:t>A! open (port not listen) [192.168.1.1]</a:t>
            </a:r>
            <a:br>
              <a:rPr lang="en-US" altLang="en-US" sz="1400" smtClean="0">
                <a:latin typeface="Courier" charset="0"/>
              </a:rPr>
            </a:br>
            <a:r>
              <a:rPr lang="en-US" altLang="en-US" sz="1400" smtClean="0">
                <a:latin typeface="Courier" charset="0"/>
              </a:rPr>
              <a:t>A! open (port not listen) [192.168.1.1]</a:t>
            </a:r>
            <a:br>
              <a:rPr lang="en-US" altLang="en-US" sz="1400" smtClean="0">
                <a:latin typeface="Courier" charset="0"/>
              </a:rPr>
            </a:br>
            <a:r>
              <a:rPr lang="en-US" altLang="en-US" sz="1400" smtClean="0">
                <a:latin typeface="Courier" charset="0"/>
              </a:rPr>
              <a:t>A! open (port not listen) [192.168.1.1]</a:t>
            </a:r>
            <a:br>
              <a:rPr lang="en-US" altLang="en-US" sz="1400" smtClean="0">
                <a:latin typeface="Courier" charset="0"/>
              </a:rPr>
            </a:br>
            <a:r>
              <a:rPr lang="en-US" altLang="en-US" sz="1400" smtClean="0">
                <a:latin typeface="Courier" charset="0"/>
              </a:rPr>
              <a:t>A! open (port not listen) [192.168.1.1]</a:t>
            </a:r>
            <a:br>
              <a:rPr lang="en-US" altLang="en-US" sz="1400" smtClean="0">
                <a:latin typeface="Courier" charset="0"/>
              </a:rPr>
            </a:br>
            <a:r>
              <a:rPr lang="en-US" altLang="en-US" sz="1400" smtClean="0">
                <a:latin typeface="Courier" charset="0"/>
              </a:rPr>
              <a:t>A! open (port listen) [192.168.1.1]</a:t>
            </a: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buFont typeface="Gill Sans" charset="0"/>
              <a:buNone/>
            </a:pPr>
            <a:endParaRPr lang="en-US" altLang="en-US" sz="1400" smtClean="0">
              <a:latin typeface="Courier" charset="0"/>
            </a:endParaRPr>
          </a:p>
        </p:txBody>
      </p:sp>
      <p:sp>
        <p:nvSpPr>
          <p:cNvPr id="67588" name="Slide Number Placeholder 3"/>
          <p:cNvSpPr>
            <a:spLocks noGrp="1"/>
          </p:cNvSpPr>
          <p:nvPr>
            <p:ph type="sldNum" sz="quarter" idx="10"/>
          </p:nvPr>
        </p:nvSpPr>
        <p:spPr>
          <a:noFill/>
        </p:spPr>
        <p:txBody>
          <a:bodyPr/>
          <a:lstStyle/>
          <a:p>
            <a:fld id="{6375BDA3-ED74-4AB2-83A4-B1C1B3205AD8}" type="slidenum">
              <a:rPr lang="en-US" altLang="en-US"/>
              <a:pPr/>
              <a:t>64</a:t>
            </a:fld>
            <a:endParaRPr lang="en-US" altLang="en-US"/>
          </a:p>
        </p:txBody>
      </p:sp>
      <p:sp>
        <p:nvSpPr>
          <p:cNvPr id="67589"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861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httprecon – Web Server Fingerprinting</a:t>
            </a:r>
            <a:endParaRPr lang="en-US" altLang="en-US" sz="3200" i="0" smtClean="0">
              <a:latin typeface="Arial" pitchFamily="34" charset="0"/>
              <a:sym typeface="Arial" pitchFamily="34" charset="0"/>
            </a:endParaRPr>
          </a:p>
        </p:txBody>
      </p:sp>
      <p:pic>
        <p:nvPicPr>
          <p:cNvPr id="68613" name="Picture 1"/>
          <p:cNvPicPr>
            <a:picLocks noChangeAspect="1"/>
          </p:cNvPicPr>
          <p:nvPr/>
        </p:nvPicPr>
        <p:blipFill>
          <a:blip r:embed="rId3"/>
          <a:srcRect/>
          <a:stretch>
            <a:fillRect/>
          </a:stretch>
        </p:blipFill>
        <p:spPr bwMode="auto">
          <a:xfrm>
            <a:off x="406400" y="1828800"/>
            <a:ext cx="12319000" cy="75088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65</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9635" name="Rectangle 4"/>
          <p:cNvSpPr>
            <a:spLocks noGrp="1" noChangeArrowheads="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sym typeface="Arial" pitchFamily="34" charset="0"/>
              </a:rPr>
              <a:t>Vega – Web App Vulnerability Checks</a:t>
            </a:r>
            <a:endParaRPr lang="en-US" altLang="en-US" sz="3200" i="0" smtClean="0">
              <a:latin typeface="Arial" pitchFamily="34" charset="0"/>
              <a:sym typeface="Arial" pitchFamily="34" charset="0"/>
            </a:endParaRPr>
          </a:p>
        </p:txBody>
      </p:sp>
      <p:pic>
        <p:nvPicPr>
          <p:cNvPr id="69637" name="Picture 1"/>
          <p:cNvPicPr>
            <a:picLocks noChangeAspect="1"/>
          </p:cNvPicPr>
          <p:nvPr/>
        </p:nvPicPr>
        <p:blipFill>
          <a:blip r:embed="rId3"/>
          <a:srcRect/>
          <a:stretch>
            <a:fillRect/>
          </a:stretch>
        </p:blipFill>
        <p:spPr bwMode="auto">
          <a:xfrm>
            <a:off x="939800" y="1752600"/>
            <a:ext cx="11684000" cy="7704138"/>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66</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bwMode="auto">
          <a:xfrm>
            <a:off x="4064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smtClean="0">
                <a:latin typeface="Arial" pitchFamily="34" charset="0"/>
                <a:cs typeface="Arial" pitchFamily="34" charset="0"/>
              </a:rPr>
              <a:t>Map the Network</a:t>
            </a:r>
          </a:p>
        </p:txBody>
      </p:sp>
      <p:sp>
        <p:nvSpPr>
          <p:cNvPr id="70659" name="Rectangle 5"/>
          <p:cNvSpPr>
            <a:spLocks noGrp="1" noChangeArrowheads="1"/>
          </p:cNvSpPr>
          <p:nvPr>
            <p:ph idx="1"/>
          </p:nvPr>
        </p:nvSpPr>
        <p:spPr bwMode="auto">
          <a:xfrm>
            <a:off x="571500" y="1968500"/>
            <a:ext cx="12026900" cy="16891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dirty="0" smtClean="0">
                <a:latin typeface="Arial" pitchFamily="34" charset="0"/>
                <a:cs typeface="Arial" pitchFamily="34" charset="0"/>
              </a:rPr>
              <a:t>At the point you should have enough information to map our the network.   </a:t>
            </a:r>
          </a:p>
          <a:p>
            <a:pPr algn="l" eaLnBrk="1" hangingPunct="1"/>
            <a:r>
              <a:rPr lang="en-US" altLang="en-US" sz="2400" dirty="0" smtClean="0">
                <a:latin typeface="Arial" pitchFamily="34" charset="0"/>
                <a:cs typeface="Arial" pitchFamily="34" charset="0"/>
              </a:rPr>
              <a:t>This is a critically important part as during a penetration test it would be referred to frequently</a:t>
            </a:r>
            <a:r>
              <a:rPr lang="en-US" altLang="en-US" sz="2400" dirty="0" smtClean="0">
                <a:latin typeface="Arial" pitchFamily="34" charset="0"/>
                <a:cs typeface="Arial" pitchFamily="34" charset="0"/>
              </a:rPr>
              <a:t>.</a:t>
            </a:r>
            <a:endParaRPr lang="en-US" altLang="en-US" sz="1400" dirty="0" smtClean="0">
              <a:latin typeface="Courier" charset="0"/>
            </a:endParaRPr>
          </a:p>
        </p:txBody>
      </p:sp>
      <p:sp>
        <p:nvSpPr>
          <p:cNvPr id="70660" name="Slide Number Placeholder 3"/>
          <p:cNvSpPr>
            <a:spLocks noGrp="1"/>
          </p:cNvSpPr>
          <p:nvPr>
            <p:ph type="sldNum" sz="quarter" idx="10"/>
          </p:nvPr>
        </p:nvSpPr>
        <p:spPr>
          <a:noFill/>
        </p:spPr>
        <p:txBody>
          <a:bodyPr/>
          <a:lstStyle/>
          <a:p>
            <a:fld id="{31F625EC-F901-4B57-ACC5-C71A36DDE30F}" type="slidenum">
              <a:rPr lang="en-US" altLang="en-US"/>
              <a:pPr/>
              <a:t>67</a:t>
            </a:fld>
            <a:endParaRPr lang="en-US" altLang="en-US"/>
          </a:p>
        </p:txBody>
      </p:sp>
      <p:sp>
        <p:nvSpPr>
          <p:cNvPr id="70661"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7" name="Rectangle 4"/>
          <p:cNvSpPr txBox="1">
            <a:spLocks noChangeArrowheads="1"/>
          </p:cNvSpPr>
          <p:nvPr/>
        </p:nvSpPr>
        <p:spPr bwMode="auto">
          <a:xfrm>
            <a:off x="406400" y="4267200"/>
            <a:ext cx="11703050" cy="6000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a:lstStyle>
          <a:p>
            <a:pPr algn="l" eaLnBrk="1" hangingPunct="1"/>
            <a:r>
              <a:rPr lang="en-US" altLang="en-US" sz="3200" kern="0" dirty="0" smtClean="0">
                <a:latin typeface="Arial" pitchFamily="34" charset="0"/>
                <a:cs typeface="Arial" pitchFamily="34" charset="0"/>
              </a:rPr>
              <a:t>Recursion</a:t>
            </a:r>
            <a:endParaRPr lang="en-US" altLang="en-US" sz="3200" kern="0" dirty="0" smtClean="0">
              <a:latin typeface="Arial" pitchFamily="34" charset="0"/>
              <a:cs typeface="Arial" pitchFamily="34" charset="0"/>
            </a:endParaRPr>
          </a:p>
        </p:txBody>
      </p:sp>
      <p:sp>
        <p:nvSpPr>
          <p:cNvPr id="8" name="Rectangle 5"/>
          <p:cNvSpPr txBox="1">
            <a:spLocks noChangeArrowheads="1"/>
          </p:cNvSpPr>
          <p:nvPr/>
        </p:nvSpPr>
        <p:spPr bwMode="auto">
          <a:xfrm>
            <a:off x="571500" y="5105400"/>
            <a:ext cx="12026900" cy="16891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a:lstStyle>
          <a:p>
            <a:pPr algn="l" eaLnBrk="1" hangingPunct="1">
              <a:buFont typeface="Gill Sans" charset="0"/>
              <a:buNone/>
            </a:pPr>
            <a:r>
              <a:rPr lang="en-US" altLang="en-US" sz="2400" kern="0" dirty="0" smtClean="0">
                <a:latin typeface="Arial" panose="020B0604020202020204" pitchFamily="34" charset="0"/>
                <a:cs typeface="Arial" panose="020B0604020202020204" pitchFamily="34" charset="0"/>
              </a:rPr>
              <a:t>After the completion of all steps of the reconnaissance process, the assessor needs to analyze the data and go through all the steps again with new data.</a:t>
            </a:r>
            <a:endParaRPr lang="en-US" altLang="en-US" sz="2400" kern="0" dirty="0" smtClean="0">
              <a:latin typeface="Arial" panose="020B0604020202020204" pitchFamily="34" charset="0"/>
              <a:cs typeface="Arial" panose="020B0604020202020204" pitchFamily="34" charset="0"/>
            </a:endParaRPr>
          </a:p>
        </p:txBody>
      </p:sp>
      <p:grpSp>
        <p:nvGrpSpPr>
          <p:cNvPr id="9" name="Group 678"/>
          <p:cNvGrpSpPr>
            <a:grpSpLocks/>
          </p:cNvGrpSpPr>
          <p:nvPr/>
        </p:nvGrpSpPr>
        <p:grpSpPr bwMode="auto">
          <a:xfrm>
            <a:off x="4071267" y="6246475"/>
            <a:ext cx="4373316" cy="2826739"/>
            <a:chOff x="1434" y="1967"/>
            <a:chExt cx="1937" cy="1252"/>
          </a:xfrm>
        </p:grpSpPr>
        <p:sp>
          <p:nvSpPr>
            <p:cNvPr id="10" name="Oval 679"/>
            <p:cNvSpPr>
              <a:spLocks noChangeArrowheads="1"/>
            </p:cNvSpPr>
            <p:nvPr/>
          </p:nvSpPr>
          <p:spPr bwMode="auto">
            <a:xfrm>
              <a:off x="1611" y="2192"/>
              <a:ext cx="1530" cy="1027"/>
            </a:xfrm>
            <a:prstGeom prst="ellipse">
              <a:avLst/>
            </a:prstGeom>
            <a:gradFill rotWithShape="0">
              <a:gsLst>
                <a:gs pos="0">
                  <a:srgbClr val="66CCFF"/>
                </a:gs>
                <a:gs pos="100000">
                  <a:srgbClr val="66CCFF">
                    <a:gamma/>
                    <a:shade val="49412"/>
                    <a:invGamma/>
                  </a:srgbClr>
                </a:gs>
              </a:gsLst>
              <a:path path="shape">
                <a:fillToRect l="50000" t="50000" r="50000" b="50000"/>
              </a:path>
            </a:gradFill>
            <a:ln w="12700">
              <a:noFill/>
              <a:round/>
              <a:headEnd type="none" w="sm" len="sm"/>
              <a:tailEnd type="none" w="sm" len="sm"/>
            </a:ln>
            <a:effectLst/>
          </p:spPr>
          <p:txBody>
            <a:bodyPr wrap="none" anchor="ctr"/>
            <a:lstStyle/>
            <a:p>
              <a:pPr>
                <a:buNone/>
              </a:pPr>
              <a:endParaRPr lang="en-US"/>
            </a:p>
          </p:txBody>
        </p:sp>
        <p:grpSp>
          <p:nvGrpSpPr>
            <p:cNvPr id="11" name="Group 680"/>
            <p:cNvGrpSpPr>
              <a:grpSpLocks/>
            </p:cNvGrpSpPr>
            <p:nvPr/>
          </p:nvGrpSpPr>
          <p:grpSpPr bwMode="auto">
            <a:xfrm>
              <a:off x="1434" y="2443"/>
              <a:ext cx="367" cy="372"/>
              <a:chOff x="1907" y="1245"/>
              <a:chExt cx="492" cy="432"/>
            </a:xfrm>
          </p:grpSpPr>
          <p:sp>
            <p:nvSpPr>
              <p:cNvPr id="32" name="Oval 681"/>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1</a:t>
                </a:r>
              </a:p>
            </p:txBody>
          </p:sp>
          <p:sp>
            <p:nvSpPr>
              <p:cNvPr id="33" name="AutoShape 682"/>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100" dirty="0">
                    <a:solidFill>
                      <a:srgbClr val="FFFF00"/>
                    </a:solidFill>
                  </a:rPr>
                  <a:t>Public</a:t>
                </a:r>
              </a:p>
              <a:p>
                <a:pPr>
                  <a:buNone/>
                </a:pPr>
                <a:r>
                  <a:rPr lang="en-US" sz="1100" dirty="0">
                    <a:solidFill>
                      <a:srgbClr val="FFFF00"/>
                    </a:solidFill>
                  </a:rPr>
                  <a:t>Information</a:t>
                </a:r>
              </a:p>
              <a:p>
                <a:pPr>
                  <a:buNone/>
                </a:pPr>
                <a:r>
                  <a:rPr lang="en-US" sz="1100" dirty="0">
                    <a:solidFill>
                      <a:srgbClr val="FFFF00"/>
                    </a:solidFill>
                  </a:rPr>
                  <a:t>Sources</a:t>
                </a:r>
              </a:p>
            </p:txBody>
          </p:sp>
        </p:grpSp>
        <p:grpSp>
          <p:nvGrpSpPr>
            <p:cNvPr id="12" name="Group 683"/>
            <p:cNvGrpSpPr>
              <a:grpSpLocks/>
            </p:cNvGrpSpPr>
            <p:nvPr/>
          </p:nvGrpSpPr>
          <p:grpSpPr bwMode="auto">
            <a:xfrm>
              <a:off x="2478" y="2782"/>
              <a:ext cx="315" cy="360"/>
              <a:chOff x="2929" y="1733"/>
              <a:chExt cx="425" cy="418"/>
            </a:xfrm>
          </p:grpSpPr>
          <p:sp>
            <p:nvSpPr>
              <p:cNvPr id="30" name="AutoShape 684"/>
              <p:cNvSpPr>
                <a:spLocks noChangeArrowheads="1"/>
              </p:cNvSpPr>
              <p:nvPr/>
            </p:nvSpPr>
            <p:spPr bwMode="auto">
              <a:xfrm>
                <a:off x="2929" y="1864"/>
                <a:ext cx="425"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Recursion</a:t>
                </a:r>
              </a:p>
            </p:txBody>
          </p:sp>
          <p:sp>
            <p:nvSpPr>
              <p:cNvPr id="31" name="Oval 685"/>
              <p:cNvSpPr>
                <a:spLocks noChangeArrowheads="1"/>
              </p:cNvSpPr>
              <p:nvPr/>
            </p:nvSpPr>
            <p:spPr bwMode="auto">
              <a:xfrm>
                <a:off x="3082" y="1733"/>
                <a:ext cx="116"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6</a:t>
                </a:r>
              </a:p>
            </p:txBody>
          </p:sp>
        </p:grpSp>
        <p:sp>
          <p:nvSpPr>
            <p:cNvPr id="13" name="AutoShape 686"/>
            <p:cNvSpPr>
              <a:spLocks noChangeArrowheads="1"/>
            </p:cNvSpPr>
            <p:nvPr/>
          </p:nvSpPr>
          <p:spPr bwMode="auto">
            <a:xfrm>
              <a:off x="1748" y="2385"/>
              <a:ext cx="190" cy="16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14" name="AutoShape 687"/>
            <p:cNvSpPr>
              <a:spLocks noChangeArrowheads="1"/>
            </p:cNvSpPr>
            <p:nvPr/>
          </p:nvSpPr>
          <p:spPr bwMode="auto">
            <a:xfrm rot="5400000">
              <a:off x="2847" y="2397"/>
              <a:ext cx="184" cy="17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15" name="Group 688"/>
            <p:cNvGrpSpPr>
              <a:grpSpLocks/>
            </p:cNvGrpSpPr>
            <p:nvPr/>
          </p:nvGrpSpPr>
          <p:grpSpPr bwMode="auto">
            <a:xfrm>
              <a:off x="1957" y="1967"/>
              <a:ext cx="958" cy="640"/>
              <a:chOff x="2572" y="548"/>
              <a:chExt cx="1291" cy="744"/>
            </a:xfrm>
          </p:grpSpPr>
          <p:sp>
            <p:nvSpPr>
              <p:cNvPr id="24" name="AutoShape 689"/>
              <p:cNvSpPr>
                <a:spLocks noChangeArrowheads="1"/>
              </p:cNvSpPr>
              <p:nvPr/>
            </p:nvSpPr>
            <p:spPr bwMode="auto">
              <a:xfrm>
                <a:off x="3429" y="696"/>
                <a:ext cx="434" cy="287"/>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dirty="0">
                    <a:solidFill>
                      <a:srgbClr val="FFFF00"/>
                    </a:solidFill>
                  </a:rPr>
                  <a:t>Service</a:t>
                </a:r>
              </a:p>
              <a:p>
                <a:pPr>
                  <a:buNone/>
                </a:pPr>
                <a:r>
                  <a:rPr lang="en-US" sz="1300" dirty="0">
                    <a:solidFill>
                      <a:srgbClr val="FFFF00"/>
                    </a:solidFill>
                  </a:rPr>
                  <a:t>Discovery</a:t>
                </a:r>
              </a:p>
            </p:txBody>
          </p:sp>
          <p:sp>
            <p:nvSpPr>
              <p:cNvPr id="25" name="Oval 690"/>
              <p:cNvSpPr>
                <a:spLocks noChangeArrowheads="1"/>
              </p:cNvSpPr>
              <p:nvPr/>
            </p:nvSpPr>
            <p:spPr bwMode="auto">
              <a:xfrm>
                <a:off x="3557" y="548"/>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4</a:t>
                </a:r>
              </a:p>
            </p:txBody>
          </p:sp>
          <p:sp>
            <p:nvSpPr>
              <p:cNvPr id="26" name="AutoShape 691"/>
              <p:cNvSpPr>
                <a:spLocks noChangeArrowheads="1"/>
              </p:cNvSpPr>
              <p:nvPr/>
            </p:nvSpPr>
            <p:spPr bwMode="auto">
              <a:xfrm>
                <a:off x="3003" y="839"/>
                <a:ext cx="442" cy="279"/>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Host</a:t>
                </a:r>
              </a:p>
              <a:p>
                <a:pPr>
                  <a:buNone/>
                </a:pPr>
                <a:r>
                  <a:rPr lang="en-US" sz="1300">
                    <a:solidFill>
                      <a:srgbClr val="FFFF00"/>
                    </a:solidFill>
                  </a:rPr>
                  <a:t>Discovery</a:t>
                </a:r>
              </a:p>
            </p:txBody>
          </p:sp>
          <p:sp>
            <p:nvSpPr>
              <p:cNvPr id="27" name="Oval 692"/>
              <p:cNvSpPr>
                <a:spLocks noChangeArrowheads="1"/>
              </p:cNvSpPr>
              <p:nvPr/>
            </p:nvSpPr>
            <p:spPr bwMode="auto">
              <a:xfrm>
                <a:off x="3137" y="712"/>
                <a:ext cx="117"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3</a:t>
                </a:r>
              </a:p>
            </p:txBody>
          </p:sp>
          <p:sp>
            <p:nvSpPr>
              <p:cNvPr id="28" name="AutoShape 693"/>
              <p:cNvSpPr>
                <a:spLocks noChangeArrowheads="1"/>
              </p:cNvSpPr>
              <p:nvPr/>
            </p:nvSpPr>
            <p:spPr bwMode="auto">
              <a:xfrm>
                <a:off x="2572" y="1004"/>
                <a:ext cx="441"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Network</a:t>
                </a:r>
              </a:p>
              <a:p>
                <a:pPr>
                  <a:buNone/>
                </a:pPr>
                <a:r>
                  <a:rPr lang="en-US" sz="1300">
                    <a:solidFill>
                      <a:srgbClr val="FFFF00"/>
                    </a:solidFill>
                  </a:rPr>
                  <a:t>Discovery</a:t>
                </a:r>
              </a:p>
            </p:txBody>
          </p:sp>
          <p:sp>
            <p:nvSpPr>
              <p:cNvPr id="29" name="Oval 694"/>
              <p:cNvSpPr>
                <a:spLocks noChangeArrowheads="1"/>
              </p:cNvSpPr>
              <p:nvPr/>
            </p:nvSpPr>
            <p:spPr bwMode="auto">
              <a:xfrm>
                <a:off x="2713" y="866"/>
                <a:ext cx="116" cy="123"/>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2</a:t>
                </a:r>
              </a:p>
            </p:txBody>
          </p:sp>
        </p:grpSp>
        <p:grpSp>
          <p:nvGrpSpPr>
            <p:cNvPr id="16" name="Group 695"/>
            <p:cNvGrpSpPr>
              <a:grpSpLocks/>
            </p:cNvGrpSpPr>
            <p:nvPr/>
          </p:nvGrpSpPr>
          <p:grpSpPr bwMode="auto">
            <a:xfrm>
              <a:off x="1727" y="2848"/>
              <a:ext cx="640" cy="188"/>
              <a:chOff x="2383" y="2720"/>
              <a:chExt cx="866" cy="218"/>
            </a:xfrm>
          </p:grpSpPr>
          <p:sp>
            <p:nvSpPr>
              <p:cNvPr id="22" name="AutoShape 696"/>
              <p:cNvSpPr>
                <a:spLocks noChangeArrowheads="1"/>
              </p:cNvSpPr>
              <p:nvPr/>
            </p:nvSpPr>
            <p:spPr bwMode="auto">
              <a:xfrm rot="-5400000">
                <a:off x="2405" y="2698"/>
                <a:ext cx="218" cy="26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sp>
            <p:nvSpPr>
              <p:cNvPr id="23" name="Rectangle 697"/>
              <p:cNvSpPr>
                <a:spLocks noChangeArrowheads="1"/>
              </p:cNvSpPr>
              <p:nvPr/>
            </p:nvSpPr>
            <p:spPr bwMode="auto">
              <a:xfrm>
                <a:off x="2621" y="2870"/>
                <a:ext cx="628" cy="67"/>
              </a:xfrm>
              <a:prstGeom prst="rect">
                <a:avLst/>
              </a:prstGeom>
              <a:solidFill>
                <a:srgbClr val="FFFF66"/>
              </a:solidFill>
              <a:ln w="12700">
                <a:noFill/>
                <a:miter lim="800000"/>
                <a:headEnd type="none" w="sm" len="sm"/>
                <a:tailEnd type="none" w="sm" len="sm"/>
              </a:ln>
              <a:effectLst/>
            </p:spPr>
            <p:txBody>
              <a:bodyPr wrap="none" anchor="ctr"/>
              <a:lstStyle/>
              <a:p>
                <a:pPr>
                  <a:buNone/>
                </a:pPr>
                <a:endParaRPr lang="en-US"/>
              </a:p>
            </p:txBody>
          </p:sp>
        </p:grpSp>
        <p:sp>
          <p:nvSpPr>
            <p:cNvPr id="17" name="AutoShape 698"/>
            <p:cNvSpPr>
              <a:spLocks noChangeArrowheads="1"/>
            </p:cNvSpPr>
            <p:nvPr/>
          </p:nvSpPr>
          <p:spPr bwMode="auto">
            <a:xfrm rot="-32400000">
              <a:off x="2834" y="2864"/>
              <a:ext cx="172" cy="186"/>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66"/>
            </a:solidFill>
            <a:ln w="12700">
              <a:noFill/>
              <a:miter lim="800000"/>
              <a:headEnd type="none" w="sm" len="sm"/>
              <a:tailEnd type="none" w="sm" len="sm"/>
            </a:ln>
            <a:effectLst/>
          </p:spPr>
          <p:txBody>
            <a:bodyPr wrap="none" anchor="ctr"/>
            <a:lstStyle/>
            <a:p>
              <a:pPr>
                <a:buNone/>
              </a:pPr>
              <a:endParaRPr lang="en-US"/>
            </a:p>
          </p:txBody>
        </p:sp>
        <p:grpSp>
          <p:nvGrpSpPr>
            <p:cNvPr id="18" name="Group 699"/>
            <p:cNvGrpSpPr>
              <a:grpSpLocks/>
            </p:cNvGrpSpPr>
            <p:nvPr/>
          </p:nvGrpSpPr>
          <p:grpSpPr bwMode="auto">
            <a:xfrm>
              <a:off x="3004" y="2446"/>
              <a:ext cx="367" cy="372"/>
              <a:chOff x="1907" y="1245"/>
              <a:chExt cx="492" cy="432"/>
            </a:xfrm>
          </p:grpSpPr>
          <p:sp>
            <p:nvSpPr>
              <p:cNvPr id="20" name="Oval 700"/>
              <p:cNvSpPr>
                <a:spLocks noChangeArrowheads="1"/>
              </p:cNvSpPr>
              <p:nvPr/>
            </p:nvSpPr>
            <p:spPr bwMode="auto">
              <a:xfrm>
                <a:off x="2056" y="1245"/>
                <a:ext cx="122" cy="122"/>
              </a:xfrm>
              <a:prstGeom prst="ellipse">
                <a:avLst/>
              </a:prstGeom>
              <a:solidFill>
                <a:schemeClr val="bg1"/>
              </a:solidFill>
              <a:ln w="12700">
                <a:solidFill>
                  <a:schemeClr val="tx1"/>
                </a:solidFill>
                <a:round/>
                <a:headEnd/>
                <a:tailEnd/>
              </a:ln>
              <a:effectLst/>
            </p:spPr>
            <p:txBody>
              <a:bodyPr wrap="none" lIns="92075" tIns="46038" rIns="92075" bIns="46038" anchor="ctr"/>
              <a:lstStyle/>
              <a:p>
                <a:pPr>
                  <a:spcBef>
                    <a:spcPct val="20000"/>
                  </a:spcBef>
                  <a:buNone/>
                </a:pPr>
                <a:r>
                  <a:rPr lang="en-US" sz="1300">
                    <a:solidFill>
                      <a:srgbClr val="FF0033"/>
                    </a:solidFill>
                  </a:rPr>
                  <a:t>5</a:t>
                </a:r>
              </a:p>
            </p:txBody>
          </p:sp>
          <p:sp>
            <p:nvSpPr>
              <p:cNvPr id="21" name="AutoShape 701"/>
              <p:cNvSpPr>
                <a:spLocks noChangeArrowheads="1"/>
              </p:cNvSpPr>
              <p:nvPr/>
            </p:nvSpPr>
            <p:spPr bwMode="auto">
              <a:xfrm>
                <a:off x="1907" y="1389"/>
                <a:ext cx="492" cy="288"/>
              </a:xfrm>
              <a:prstGeom prst="roundRect">
                <a:avLst>
                  <a:gd name="adj" fmla="val 16667"/>
                </a:avLst>
              </a:prstGeom>
              <a:solidFill>
                <a:srgbClr val="0033CC"/>
              </a:solidFill>
              <a:ln w="19050">
                <a:noFill/>
                <a:round/>
                <a:headEnd/>
                <a:tailEnd/>
              </a:ln>
              <a:effectLst>
                <a:prstShdw prst="shdw17" dist="17961" dir="2700000">
                  <a:srgbClr val="0033CC">
                    <a:gamma/>
                    <a:shade val="60000"/>
                    <a:invGamma/>
                  </a:srgbClr>
                </a:prstShdw>
              </a:effectLst>
            </p:spPr>
            <p:txBody>
              <a:bodyPr wrap="none" anchor="ctr"/>
              <a:lstStyle/>
              <a:p>
                <a:pPr>
                  <a:buNone/>
                </a:pPr>
                <a:r>
                  <a:rPr lang="en-US" sz="1300">
                    <a:solidFill>
                      <a:srgbClr val="FFFF00"/>
                    </a:solidFill>
                  </a:rPr>
                  <a:t>Analysis</a:t>
                </a:r>
              </a:p>
            </p:txBody>
          </p:sp>
        </p:grpSp>
        <p:sp>
          <p:nvSpPr>
            <p:cNvPr id="19" name="Rectangle 702"/>
            <p:cNvSpPr>
              <a:spLocks noChangeArrowheads="1"/>
            </p:cNvSpPr>
            <p:nvPr/>
          </p:nvSpPr>
          <p:spPr bwMode="auto">
            <a:xfrm>
              <a:off x="1913" y="2640"/>
              <a:ext cx="1002" cy="218"/>
            </a:xfrm>
            <a:prstGeom prst="rect">
              <a:avLst/>
            </a:prstGeom>
            <a:noFill/>
            <a:ln w="12700">
              <a:noFill/>
              <a:miter lim="800000"/>
              <a:headEnd type="none" w="sm" len="sm"/>
              <a:tailEnd type="none" w="sm" len="sm"/>
            </a:ln>
            <a:effectLst/>
          </p:spPr>
          <p:txBody>
            <a:bodyPr wrap="none">
              <a:spAutoFit/>
            </a:bodyPr>
            <a:lstStyle/>
            <a:p>
              <a:pPr>
                <a:buNone/>
              </a:pPr>
              <a:r>
                <a:rPr lang="en-US" sz="1300" dirty="0">
                  <a:solidFill>
                    <a:schemeClr val="tx1"/>
                  </a:solidFill>
                </a:rPr>
                <a:t>Network Mapping and Analysis</a:t>
              </a:r>
            </a:p>
            <a:p>
              <a:pPr>
                <a:buNone/>
              </a:pPr>
              <a:r>
                <a:rPr lang="en-US" sz="1300" dirty="0">
                  <a:solidFill>
                    <a:schemeClr val="tx1"/>
                  </a:solidFill>
                </a:rPr>
                <a:t>Process</a:t>
              </a:r>
            </a:p>
          </p:txBody>
        </p:sp>
      </p:gr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bwMode="auto">
          <a:xfrm>
            <a:off x="482600" y="990600"/>
            <a:ext cx="11703050" cy="981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Staying Anonymous</a:t>
            </a:r>
          </a:p>
        </p:txBody>
      </p:sp>
      <p:sp>
        <p:nvSpPr>
          <p:cNvPr id="71683" name="Rectangle 5"/>
          <p:cNvSpPr>
            <a:spLocks noGrp="1" noChangeArrowheads="1"/>
          </p:cNvSpPr>
          <p:nvPr>
            <p:ph idx="1"/>
          </p:nvPr>
        </p:nvSpPr>
        <p:spPr bwMode="auto">
          <a:xfrm>
            <a:off x="571500" y="1968500"/>
            <a:ext cx="12026900" cy="4127500"/>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smtClean="0">
                <a:latin typeface="Arial" pitchFamily="34" charset="0"/>
                <a:cs typeface="Arial" pitchFamily="34" charset="0"/>
              </a:rPr>
              <a:t>Proxy Servers	</a:t>
            </a:r>
          </a:p>
          <a:p>
            <a:pPr lvl="1" algn="l"/>
            <a:r>
              <a:rPr lang="en-US" altLang="en-US" sz="3200" smtClean="0">
                <a:latin typeface="Arial" pitchFamily="34" charset="0"/>
                <a:ea typeface="MS PGothic" pitchFamily="34" charset="-128"/>
              </a:rPr>
              <a:t>Works at the application layer</a:t>
            </a:r>
          </a:p>
          <a:p>
            <a:pPr lvl="1" algn="l"/>
            <a:r>
              <a:rPr lang="en-US" altLang="en-US" sz="3200" smtClean="0">
                <a:latin typeface="Arial" pitchFamily="34" charset="0"/>
                <a:ea typeface="MS PGothic" pitchFamily="34" charset="-128"/>
              </a:rPr>
              <a:t>For web proxies the proxy server terminates the http request on the server and then re-originates it.</a:t>
            </a:r>
          </a:p>
          <a:p>
            <a:pPr lvl="1" algn="l"/>
            <a:r>
              <a:rPr lang="en-US" altLang="en-US" sz="3200" smtClean="0">
                <a:latin typeface="Arial" pitchFamily="34" charset="0"/>
                <a:ea typeface="MS PGothic" pitchFamily="34" charset="-128"/>
              </a:rPr>
              <a:t>Used in organizations for outbound web access in order to restrict and monitor web surfing.</a:t>
            </a:r>
          </a:p>
          <a:p>
            <a:pPr lvl="1" algn="l"/>
            <a:r>
              <a:rPr lang="en-US" altLang="en-US" sz="3200" smtClean="0">
                <a:latin typeface="Arial" pitchFamily="34" charset="0"/>
                <a:ea typeface="MS PGothic" pitchFamily="34" charset="-128"/>
              </a:rPr>
              <a:t>Can also be used to anonymize connections</a:t>
            </a:r>
          </a:p>
          <a:p>
            <a:pPr algn="l" eaLnBrk="1" hangingPunct="1">
              <a:buFont typeface="Gill Sans" charset="0"/>
              <a:buNone/>
            </a:pPr>
            <a:endParaRPr lang="en-US" altLang="en-US" sz="3200" smtClean="0">
              <a:latin typeface="Arial" pitchFamily="34" charset="0"/>
            </a:endParaRPr>
          </a:p>
        </p:txBody>
      </p:sp>
      <p:sp>
        <p:nvSpPr>
          <p:cNvPr id="71684" name="Slide Number Placeholder 3"/>
          <p:cNvSpPr>
            <a:spLocks noGrp="1"/>
          </p:cNvSpPr>
          <p:nvPr>
            <p:ph type="sldNum" sz="quarter" idx="10"/>
          </p:nvPr>
        </p:nvSpPr>
        <p:spPr>
          <a:noFill/>
        </p:spPr>
        <p:txBody>
          <a:bodyPr/>
          <a:lstStyle/>
          <a:p>
            <a:fld id="{F6324340-62A5-4A9E-B7BC-6B9A5F1B1885}" type="slidenum">
              <a:rPr lang="en-US" altLang="en-US"/>
              <a:pPr/>
              <a:t>68</a:t>
            </a:fld>
            <a:endParaRPr lang="en-US" altLang="en-US"/>
          </a:p>
        </p:txBody>
      </p:sp>
      <p:sp>
        <p:nvSpPr>
          <p:cNvPr id="7168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71686" name="Picture 7"/>
          <p:cNvPicPr>
            <a:picLocks noChangeAspect="1"/>
          </p:cNvPicPr>
          <p:nvPr/>
        </p:nvPicPr>
        <p:blipFill>
          <a:blip r:embed="rId2"/>
          <a:srcRect/>
          <a:stretch>
            <a:fillRect/>
          </a:stretch>
        </p:blipFill>
        <p:spPr bwMode="auto">
          <a:xfrm>
            <a:off x="4597400" y="6172200"/>
            <a:ext cx="3429000" cy="31067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Anonymizing Proxies</a:t>
            </a:r>
          </a:p>
        </p:txBody>
      </p:sp>
      <p:sp>
        <p:nvSpPr>
          <p:cNvPr id="72707" name="Content Placeholder 7"/>
          <p:cNvSpPr>
            <a:spLocks noGrp="1"/>
          </p:cNvSpPr>
          <p:nvPr>
            <p:ph idx="1"/>
          </p:nvPr>
        </p:nvSpPr>
        <p:spPr bwMode="auto">
          <a:xfrm>
            <a:off x="571500" y="1968500"/>
            <a:ext cx="5626100" cy="7327900"/>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mtClean="0">
                <a:latin typeface="Arial" pitchFamily="34" charset="0"/>
                <a:cs typeface="Arial" pitchFamily="34" charset="0"/>
              </a:rPr>
              <a:t>Thousands of free proxy servers are available.</a:t>
            </a:r>
          </a:p>
          <a:p>
            <a:pPr algn="l"/>
            <a:r>
              <a:rPr lang="en-US" altLang="en-US" smtClean="0">
                <a:latin typeface="Arial" pitchFamily="34" charset="0"/>
                <a:cs typeface="Arial" pitchFamily="34" charset="0"/>
              </a:rPr>
              <a:t>Be careful some are run by blackhats and can be used to steal your traffic.</a:t>
            </a:r>
          </a:p>
          <a:p>
            <a:pPr algn="l"/>
            <a:r>
              <a:rPr lang="en-US" altLang="en-US" smtClean="0">
                <a:latin typeface="Arial" pitchFamily="34" charset="0"/>
                <a:cs typeface="Arial" pitchFamily="34" charset="0"/>
              </a:rPr>
              <a:t>Can chain proxies together to back back tracing more difficult.</a:t>
            </a:r>
          </a:p>
        </p:txBody>
      </p:sp>
      <p:sp>
        <p:nvSpPr>
          <p:cNvPr id="72708" name="Slide Number Placeholder 3"/>
          <p:cNvSpPr>
            <a:spLocks noGrp="1"/>
          </p:cNvSpPr>
          <p:nvPr>
            <p:ph type="sldNum" sz="quarter" idx="10"/>
          </p:nvPr>
        </p:nvSpPr>
        <p:spPr>
          <a:noFill/>
        </p:spPr>
        <p:txBody>
          <a:bodyPr/>
          <a:lstStyle/>
          <a:p>
            <a:fld id="{A4C3AAB9-EE61-4E24-8BA7-AD7988043011}" type="slidenum">
              <a:rPr lang="en-US" altLang="en-US"/>
              <a:pPr/>
              <a:t>69</a:t>
            </a:fld>
            <a:endParaRPr lang="en-US" altLang="en-US"/>
          </a:p>
        </p:txBody>
      </p:sp>
      <p:sp>
        <p:nvSpPr>
          <p:cNvPr id="72709"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72710" name="Picture 8"/>
          <p:cNvPicPr>
            <a:picLocks noChangeAspect="1"/>
          </p:cNvPicPr>
          <p:nvPr/>
        </p:nvPicPr>
        <p:blipFill>
          <a:blip r:embed="rId2"/>
          <a:srcRect/>
          <a:stretch>
            <a:fillRect/>
          </a:stretch>
        </p:blipFill>
        <p:spPr bwMode="auto">
          <a:xfrm>
            <a:off x="6350000" y="1676400"/>
            <a:ext cx="6351588" cy="7823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0243" name="Rectangle 4"/>
          <p:cNvSpPr>
            <a:spLocks noGrp="1" noChangeArrowheads="1"/>
          </p:cNvSpPr>
          <p:nvPr>
            <p:ph type="title"/>
          </p:nvPr>
        </p:nvSpPr>
        <p:spPr bwMode="auto">
          <a:xfrm>
            <a:off x="330200" y="990600"/>
            <a:ext cx="12382500" cy="5334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US Federal Laws (cont)</a:t>
            </a:r>
            <a:r>
              <a:rPr lang="en-US" altLang="en-US" sz="3200" smtClean="0">
                <a:latin typeface="Arial" pitchFamily="34" charset="0"/>
                <a:sym typeface="Arial" pitchFamily="34" charset="0"/>
              </a:rPr>
              <a:t>	</a:t>
            </a:r>
          </a:p>
        </p:txBody>
      </p:sp>
      <p:sp>
        <p:nvSpPr>
          <p:cNvPr id="10244" name="Rectangle 5"/>
          <p:cNvSpPr>
            <a:spLocks noGrp="1" noChangeArrowheads="1"/>
          </p:cNvSpPr>
          <p:nvPr>
            <p:ph idx="1"/>
          </p:nvPr>
        </p:nvSpPr>
        <p:spPr bwMode="auto">
          <a:xfrm>
            <a:off x="558800" y="1752600"/>
            <a:ext cx="12128500" cy="77851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smtClean="0">
                <a:latin typeface="Arial" pitchFamily="34" charset="0"/>
                <a:cs typeface="Arial" pitchFamily="34" charset="0"/>
                <a:sym typeface="Arial" pitchFamily="34" charset="0"/>
              </a:rPr>
              <a:t>1974 US Privacy Act – Who is allowed to have access to information that contains identifying info (education, criminal, medical records – but no limited to)</a:t>
            </a: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1978 Foreign Intelligence Surveillance Act (FISA) – Covers electronic surveillance of foreign intelligence organizations.</a:t>
            </a: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1986 US Computer Fraud and Abuse Act (amended in 1996) – covers malicious threats, attacks and unauthorized access to computer systems.   Penalties increases with Patriot Act.1987</a:t>
            </a: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1994 US Communications Assistance for Law Enforcement Act – This law requires all communications carriers to provide a facility for law enforcement to provide wiretaps.</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7</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ChangeArrowheads="1"/>
          </p:cNvSpPr>
          <p:nvPr>
            <p:ph type="title"/>
          </p:nvPr>
        </p:nvSpPr>
        <p:spPr bwMode="auto">
          <a:xfrm>
            <a:off x="5588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smtClean="0">
                <a:latin typeface="Arial" pitchFamily="34" charset="0"/>
                <a:cs typeface="Arial" pitchFamily="34" charset="0"/>
              </a:rPr>
              <a:t>TOR</a:t>
            </a:r>
          </a:p>
        </p:txBody>
      </p:sp>
      <p:sp>
        <p:nvSpPr>
          <p:cNvPr id="73731" name="Rectangle 5"/>
          <p:cNvSpPr>
            <a:spLocks noGrp="1" noChangeArrowheads="1"/>
          </p:cNvSpPr>
          <p:nvPr>
            <p:ph idx="1"/>
          </p:nvPr>
        </p:nvSpPr>
        <p:spPr bwMode="auto">
          <a:xfrm>
            <a:off x="635000" y="1981200"/>
            <a:ext cx="12026900" cy="2286000"/>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2400" smtClean="0">
                <a:latin typeface="Arial" pitchFamily="34" charset="0"/>
                <a:cs typeface="Arial" pitchFamily="34" charset="0"/>
              </a:rPr>
              <a:t>Tor is a network of virtual tunnels connected together and works like a big chained proxy</a:t>
            </a:r>
          </a:p>
          <a:p>
            <a:pPr algn="l"/>
            <a:endParaRPr lang="en-US" altLang="en-US" sz="2400" smtClean="0">
              <a:latin typeface="Arial" pitchFamily="34" charset="0"/>
              <a:cs typeface="Arial" pitchFamily="34" charset="0"/>
            </a:endParaRPr>
          </a:p>
          <a:p>
            <a:pPr algn="l"/>
            <a:r>
              <a:rPr lang="en-US" altLang="en-US" sz="2400" smtClean="0">
                <a:latin typeface="Arial" pitchFamily="34" charset="0"/>
                <a:cs typeface="Arial" pitchFamily="34" charset="0"/>
              </a:rPr>
              <a:t>Tor uses random set of servers every time a user visits a site</a:t>
            </a:r>
            <a:endParaRPr lang="en-US" altLang="en-US" sz="2400" smtClean="0">
              <a:latin typeface="Arial" pitchFamily="34" charset="0"/>
            </a:endParaRPr>
          </a:p>
        </p:txBody>
      </p:sp>
      <p:sp>
        <p:nvSpPr>
          <p:cNvPr id="73732" name="Slide Number Placeholder 3"/>
          <p:cNvSpPr>
            <a:spLocks noGrp="1"/>
          </p:cNvSpPr>
          <p:nvPr>
            <p:ph type="sldNum" sz="quarter" idx="10"/>
          </p:nvPr>
        </p:nvSpPr>
        <p:spPr>
          <a:noFill/>
        </p:spPr>
        <p:txBody>
          <a:bodyPr/>
          <a:lstStyle/>
          <a:p>
            <a:fld id="{6D7F4DB2-54DD-4BE4-8394-431AC07749C0}" type="slidenum">
              <a:rPr lang="en-US" altLang="en-US"/>
              <a:pPr/>
              <a:t>70</a:t>
            </a:fld>
            <a:endParaRPr lang="en-US" altLang="en-US"/>
          </a:p>
        </p:txBody>
      </p:sp>
      <p:sp>
        <p:nvSpPr>
          <p:cNvPr id="73733"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73734" name="Picture 8"/>
          <p:cNvPicPr>
            <a:picLocks noChangeAspect="1"/>
          </p:cNvPicPr>
          <p:nvPr/>
        </p:nvPicPr>
        <p:blipFill>
          <a:blip r:embed="rId2"/>
          <a:srcRect/>
          <a:stretch>
            <a:fillRect/>
          </a:stretch>
        </p:blipFill>
        <p:spPr bwMode="auto">
          <a:xfrm>
            <a:off x="2387600" y="3962400"/>
            <a:ext cx="8153400" cy="52117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p:nvPr>
        </p:nvSpPr>
        <p:spPr bwMode="auto">
          <a:xfrm>
            <a:off x="635000" y="990600"/>
            <a:ext cx="11703050" cy="7524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smtClean="0">
                <a:latin typeface="Arial" pitchFamily="34" charset="0"/>
                <a:cs typeface="Arial" pitchFamily="34" charset="0"/>
              </a:rPr>
              <a:t>TOR (cont)</a:t>
            </a:r>
          </a:p>
        </p:txBody>
      </p:sp>
      <p:sp>
        <p:nvSpPr>
          <p:cNvPr id="74755" name="Slide Number Placeholder 3"/>
          <p:cNvSpPr>
            <a:spLocks noGrp="1"/>
          </p:cNvSpPr>
          <p:nvPr>
            <p:ph type="sldNum" sz="quarter" idx="10"/>
          </p:nvPr>
        </p:nvSpPr>
        <p:spPr>
          <a:noFill/>
        </p:spPr>
        <p:txBody>
          <a:bodyPr/>
          <a:lstStyle/>
          <a:p>
            <a:fld id="{C1F403C1-2B8F-464A-B89A-D34E8ABF95ED}" type="slidenum">
              <a:rPr lang="en-US" altLang="en-US"/>
              <a:pPr/>
              <a:t>71</a:t>
            </a:fld>
            <a:endParaRPr lang="en-US" altLang="en-US"/>
          </a:p>
        </p:txBody>
      </p:sp>
      <p:sp>
        <p:nvSpPr>
          <p:cNvPr id="7475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74757" name="Picture 9"/>
          <p:cNvPicPr>
            <a:picLocks noChangeAspect="1"/>
          </p:cNvPicPr>
          <p:nvPr/>
        </p:nvPicPr>
        <p:blipFill>
          <a:blip r:embed="rId2"/>
          <a:srcRect/>
          <a:stretch>
            <a:fillRect/>
          </a:stretch>
        </p:blipFill>
        <p:spPr bwMode="auto">
          <a:xfrm>
            <a:off x="254000" y="2057400"/>
            <a:ext cx="6477000" cy="4140200"/>
          </a:xfrm>
          <a:prstGeom prst="rect">
            <a:avLst/>
          </a:prstGeom>
          <a:noFill/>
          <a:ln w="9525">
            <a:noFill/>
            <a:miter lim="800000"/>
            <a:headEnd/>
            <a:tailEnd/>
          </a:ln>
        </p:spPr>
      </p:pic>
      <p:pic>
        <p:nvPicPr>
          <p:cNvPr id="74758" name="Picture 10"/>
          <p:cNvPicPr>
            <a:picLocks noChangeAspect="1"/>
          </p:cNvPicPr>
          <p:nvPr/>
        </p:nvPicPr>
        <p:blipFill>
          <a:blip r:embed="rId3"/>
          <a:srcRect/>
          <a:stretch>
            <a:fillRect/>
          </a:stretch>
        </p:blipFill>
        <p:spPr bwMode="auto">
          <a:xfrm>
            <a:off x="6350000" y="5334000"/>
            <a:ext cx="6477000" cy="414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bwMode="auto">
          <a:xfrm>
            <a:off x="330200" y="914400"/>
            <a:ext cx="12204700" cy="7905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smtClean="0">
                <a:latin typeface="Arial" pitchFamily="34" charset="0"/>
                <a:cs typeface="Arial" pitchFamily="34" charset="0"/>
              </a:rPr>
              <a:t>But it Also Has its Own Underground</a:t>
            </a:r>
          </a:p>
        </p:txBody>
      </p:sp>
      <p:pic>
        <p:nvPicPr>
          <p:cNvPr id="75779" name="Picture 3"/>
          <p:cNvPicPr>
            <a:picLocks noChangeAspect="1"/>
          </p:cNvPicPr>
          <p:nvPr/>
        </p:nvPicPr>
        <p:blipFill>
          <a:blip r:embed="rId2"/>
          <a:srcRect/>
          <a:stretch>
            <a:fillRect/>
          </a:stretch>
        </p:blipFill>
        <p:spPr bwMode="auto">
          <a:xfrm>
            <a:off x="5557838" y="2874963"/>
            <a:ext cx="3954462" cy="2867025"/>
          </a:xfrm>
          <a:prstGeom prst="rect">
            <a:avLst/>
          </a:prstGeom>
          <a:noFill/>
          <a:ln w="9525">
            <a:noFill/>
            <a:miter lim="800000"/>
            <a:headEnd/>
            <a:tailEnd/>
          </a:ln>
        </p:spPr>
      </p:pic>
      <p:pic>
        <p:nvPicPr>
          <p:cNvPr id="75780" name="Picture 4"/>
          <p:cNvPicPr>
            <a:picLocks noChangeAspect="1"/>
          </p:cNvPicPr>
          <p:nvPr/>
        </p:nvPicPr>
        <p:blipFill>
          <a:blip r:embed="rId3"/>
          <a:srcRect/>
          <a:stretch>
            <a:fillRect/>
          </a:stretch>
        </p:blipFill>
        <p:spPr bwMode="auto">
          <a:xfrm>
            <a:off x="8743950" y="1806575"/>
            <a:ext cx="3603625" cy="4187825"/>
          </a:xfrm>
          <a:prstGeom prst="rect">
            <a:avLst/>
          </a:prstGeom>
          <a:noFill/>
          <a:ln w="9525">
            <a:noFill/>
            <a:miter lim="800000"/>
            <a:headEnd/>
            <a:tailEnd/>
          </a:ln>
        </p:spPr>
      </p:pic>
      <p:pic>
        <p:nvPicPr>
          <p:cNvPr id="75781" name="Picture 5"/>
          <p:cNvPicPr>
            <a:picLocks noChangeAspect="1"/>
          </p:cNvPicPr>
          <p:nvPr/>
        </p:nvPicPr>
        <p:blipFill>
          <a:blip r:embed="rId4"/>
          <a:srcRect/>
          <a:stretch>
            <a:fillRect/>
          </a:stretch>
        </p:blipFill>
        <p:spPr bwMode="auto">
          <a:xfrm>
            <a:off x="2070100" y="5662613"/>
            <a:ext cx="5843588" cy="3262312"/>
          </a:xfrm>
          <a:prstGeom prst="rect">
            <a:avLst/>
          </a:prstGeom>
          <a:noFill/>
          <a:ln w="9525">
            <a:noFill/>
            <a:miter lim="800000"/>
            <a:headEnd/>
            <a:tailEnd/>
          </a:ln>
        </p:spPr>
      </p:pic>
      <p:pic>
        <p:nvPicPr>
          <p:cNvPr id="75782" name="Picture 6"/>
          <p:cNvPicPr>
            <a:picLocks noChangeAspect="1"/>
          </p:cNvPicPr>
          <p:nvPr/>
        </p:nvPicPr>
        <p:blipFill>
          <a:blip r:embed="rId5"/>
          <a:srcRect/>
          <a:stretch>
            <a:fillRect/>
          </a:stretch>
        </p:blipFill>
        <p:spPr bwMode="auto">
          <a:xfrm>
            <a:off x="7913688" y="5938838"/>
            <a:ext cx="4292600" cy="2781300"/>
          </a:xfrm>
          <a:prstGeom prst="rect">
            <a:avLst/>
          </a:prstGeom>
          <a:noFill/>
          <a:ln w="9525">
            <a:noFill/>
            <a:miter lim="800000"/>
            <a:headEnd/>
            <a:tailEnd/>
          </a:ln>
        </p:spPr>
      </p:pic>
      <p:sp>
        <p:nvSpPr>
          <p:cNvPr id="75783" name="Rectangle 5"/>
          <p:cNvSpPr txBox="1">
            <a:spLocks noChangeArrowheads="1"/>
          </p:cNvSpPr>
          <p:nvPr/>
        </p:nvSpPr>
        <p:spPr bwMode="auto">
          <a:xfrm>
            <a:off x="179388" y="2149475"/>
            <a:ext cx="12026900" cy="2286000"/>
          </a:xfrm>
          <a:prstGeom prst="rect">
            <a:avLst/>
          </a:prstGeom>
          <a:noFill/>
          <a:ln w="9525">
            <a:noFill/>
            <a:miter lim="800000"/>
            <a:headEnd/>
            <a:tailEnd/>
          </a:ln>
        </p:spPr>
        <p:txBody>
          <a:bodyPr lIns="130046" tIns="65023" rIns="130046" bIns="65023"/>
          <a:lstStyle/>
          <a:p>
            <a:pPr marL="228600" indent="-228600" algn="l">
              <a:lnSpc>
                <a:spcPct val="95000"/>
              </a:lnSpc>
              <a:spcBef>
                <a:spcPts val="1438"/>
              </a:spcBef>
              <a:buClr>
                <a:schemeClr val="tx2"/>
              </a:buClr>
              <a:buSzPct val="90000"/>
              <a:buFont typeface="Arial" pitchFamily="34" charset="0"/>
              <a:buChar char="•"/>
            </a:pPr>
            <a:r>
              <a:rPr lang="en-US" altLang="en-US" sz="2400">
                <a:solidFill>
                  <a:srgbClr val="546568"/>
                </a:solidFill>
                <a:latin typeface="Arial" pitchFamily="34" charset="0"/>
                <a:cs typeface="Arial" pitchFamily="34" charset="0"/>
              </a:rPr>
              <a:t>Websites only accessible from within the TOR network</a:t>
            </a:r>
          </a:p>
          <a:p>
            <a:pPr marL="228600" indent="-228600" algn="l">
              <a:lnSpc>
                <a:spcPct val="95000"/>
              </a:lnSpc>
              <a:spcBef>
                <a:spcPts val="1438"/>
              </a:spcBef>
              <a:buClr>
                <a:schemeClr val="tx2"/>
              </a:buClr>
              <a:buSzPct val="90000"/>
              <a:buFont typeface="Arial" pitchFamily="34" charset="0"/>
              <a:buChar char="•"/>
            </a:pPr>
            <a:r>
              <a:rPr lang="en-US" altLang="en-US" sz="2400">
                <a:solidFill>
                  <a:srgbClr val="546568"/>
                </a:solidFill>
                <a:latin typeface="Arial" pitchFamily="34" charset="0"/>
                <a:cs typeface="Arial" pitchFamily="34" charset="0"/>
              </a:rPr>
              <a:t>.onion URL</a:t>
            </a:r>
          </a:p>
          <a:p>
            <a:pPr marL="228600" indent="-228600" algn="l">
              <a:lnSpc>
                <a:spcPct val="95000"/>
              </a:lnSpc>
              <a:spcBef>
                <a:spcPts val="1438"/>
              </a:spcBef>
              <a:buClr>
                <a:schemeClr val="tx2"/>
              </a:buClr>
              <a:buSzPct val="90000"/>
              <a:buFont typeface="Arial" pitchFamily="34" charset="0"/>
              <a:buChar char="•"/>
            </a:pPr>
            <a:r>
              <a:rPr lang="en-US" altLang="en-US" sz="2400">
                <a:solidFill>
                  <a:srgbClr val="546568"/>
                </a:solidFill>
                <a:latin typeface="Arial" pitchFamily="34" charset="0"/>
                <a:cs typeface="Arial" pitchFamily="34" charset="0"/>
              </a:rPr>
              <a:t>Example: http://gjrg9qghh.onion</a:t>
            </a:r>
          </a:p>
          <a:p>
            <a:pPr marL="228600" indent="-228600" algn="l">
              <a:lnSpc>
                <a:spcPct val="95000"/>
              </a:lnSpc>
              <a:spcBef>
                <a:spcPts val="1438"/>
              </a:spcBef>
              <a:buClr>
                <a:schemeClr val="tx2"/>
              </a:buClr>
              <a:buSzPct val="90000"/>
              <a:buFont typeface="Arial" pitchFamily="34" charset="0"/>
              <a:buChar char="•"/>
            </a:pPr>
            <a:r>
              <a:rPr lang="en-US" altLang="en-US" sz="2400">
                <a:solidFill>
                  <a:srgbClr val="546568"/>
                </a:solidFill>
                <a:latin typeface="Arial" pitchFamily="34" charset="0"/>
                <a:cs typeface="Arial" pitchFamily="34" charset="0"/>
              </a:rPr>
              <a:t>Source of website is anonymized</a:t>
            </a:r>
            <a:endParaRPr lang="en-US" altLang="en-US" sz="2400">
              <a:solidFill>
                <a:srgbClr val="546568"/>
              </a:solidFill>
              <a:latin typeface="Arial" pitchFamily="34" charset="0"/>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bwMode="auto">
          <a:xfrm>
            <a:off x="5588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rPr>
              <a:t>Summary</a:t>
            </a:r>
          </a:p>
        </p:txBody>
      </p:sp>
      <p:sp>
        <p:nvSpPr>
          <p:cNvPr id="76803" name="Rectangle 5"/>
          <p:cNvSpPr>
            <a:spLocks noGrp="1" noChangeArrowheads="1"/>
          </p:cNvSpPr>
          <p:nvPr>
            <p:ph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smtClean="0">
                <a:latin typeface="Arial" pitchFamily="34" charset="0"/>
                <a:cs typeface="Arial" pitchFamily="34" charset="0"/>
              </a:rPr>
              <a:t>At this point we have performed complete reconnaisance on the target network and should have good understand of what is running in the network and how it is designed.</a:t>
            </a:r>
          </a:p>
          <a:p>
            <a:pPr algn="l" eaLnBrk="1" hangingPunct="1"/>
            <a:r>
              <a:rPr lang="en-US" altLang="en-US" sz="2400" smtClean="0">
                <a:latin typeface="Arial" pitchFamily="34" charset="0"/>
                <a:cs typeface="Arial" pitchFamily="34" charset="0"/>
              </a:rPr>
              <a:t>Next step is scanning for vulnerabilities which we will cover in the next lecture</a:t>
            </a:r>
          </a:p>
          <a:p>
            <a:pPr algn="l" eaLnBrk="1" hangingPunct="1"/>
            <a:endParaRPr lang="en-US" altLang="en-US" sz="2400" smtClean="0">
              <a:latin typeface="Arial" pitchFamily="34" charset="0"/>
              <a:cs typeface="Arial" pitchFamily="34"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endParaRPr lang="en-US" altLang="en-US" sz="1400" smtClean="0">
              <a:latin typeface="Courier" charset="0"/>
            </a:endParaRPr>
          </a:p>
          <a:p>
            <a:pPr algn="l" eaLnBrk="1" hangingPunct="1">
              <a:buFont typeface="Gill Sans" charset="0"/>
              <a:buNone/>
            </a:pPr>
            <a:endParaRPr lang="en-US" altLang="en-US" sz="1400" smtClean="0">
              <a:latin typeface="Courier" charset="0"/>
            </a:endParaRPr>
          </a:p>
        </p:txBody>
      </p:sp>
      <p:sp>
        <p:nvSpPr>
          <p:cNvPr id="76804" name="Slide Number Placeholder 3"/>
          <p:cNvSpPr>
            <a:spLocks noGrp="1"/>
          </p:cNvSpPr>
          <p:nvPr>
            <p:ph type="sldNum" sz="quarter" idx="10"/>
          </p:nvPr>
        </p:nvSpPr>
        <p:spPr>
          <a:noFill/>
        </p:spPr>
        <p:txBody>
          <a:bodyPr/>
          <a:lstStyle/>
          <a:p>
            <a:fld id="{FDD046FD-B461-471A-89CE-6267C8233F59}" type="slidenum">
              <a:rPr lang="en-US" altLang="en-US"/>
              <a:pPr/>
              <a:t>73</a:t>
            </a:fld>
            <a:endParaRPr lang="en-US" altLang="en-US"/>
          </a:p>
        </p:txBody>
      </p:sp>
      <p:sp>
        <p:nvSpPr>
          <p:cNvPr id="7680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126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US Federal Laws (cont)</a:t>
            </a:r>
            <a:endParaRPr lang="en-US" altLang="en-US" sz="3200" smtClean="0">
              <a:latin typeface="Arial" pitchFamily="34" charset="0"/>
              <a:sym typeface="Arial" pitchFamily="34" charset="0"/>
            </a:endParaRPr>
          </a:p>
        </p:txBody>
      </p:sp>
      <p:sp>
        <p:nvSpPr>
          <p:cNvPr id="11268" name="Rectangle 5"/>
          <p:cNvSpPr>
            <a:spLocks noGrp="1" noChangeArrowheads="1"/>
          </p:cNvSpPr>
          <p:nvPr>
            <p:ph idx="1"/>
          </p:nvPr>
        </p:nvSpPr>
        <p:spPr bwMode="auto">
          <a:xfrm>
            <a:off x="635000" y="1981200"/>
            <a:ext cx="11703050" cy="6435725"/>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mtClean="0">
                <a:latin typeface="Arial" pitchFamily="34" charset="0"/>
                <a:cs typeface="Arial" pitchFamily="34" charset="0"/>
                <a:sym typeface="Arial" pitchFamily="34" charset="0"/>
              </a:rPr>
              <a:t>1996 Health Insurance and Portability Accountability Act (HIPPA – Amended in 2000) - Protecting personal information in the health insurance industry.</a:t>
            </a:r>
            <a:endParaRPr lang="en-US" altLang="en-US" smtClean="0">
              <a:latin typeface="Arial" pitchFamily="34" charset="0"/>
              <a:sym typeface="Arial" pitchFamily="34" charset="0"/>
            </a:endParaRPr>
          </a:p>
          <a:p>
            <a:pPr marL="571500" indent="-571500" algn="l" eaLnBrk="1" hangingPunct="1">
              <a:buFontTx/>
              <a:buChar char="•"/>
            </a:pPr>
            <a:r>
              <a:rPr lang="en-US" altLang="en-US" smtClean="0">
                <a:latin typeface="Arial" pitchFamily="34" charset="0"/>
                <a:cs typeface="Arial" pitchFamily="34" charset="0"/>
                <a:sym typeface="Arial" pitchFamily="34" charset="0"/>
              </a:rPr>
              <a:t>1996 Title 1, Economic Espionage Act – Make theft of trade secrets a crime</a:t>
            </a:r>
            <a:endParaRPr lang="en-US" altLang="en-US" smtClean="0">
              <a:latin typeface="Arial" pitchFamily="34" charset="0"/>
              <a:sym typeface="Arial" pitchFamily="34" charset="0"/>
            </a:endParaRPr>
          </a:p>
          <a:p>
            <a:pPr marL="571500" indent="-571500" algn="l" eaLnBrk="1" hangingPunct="1">
              <a:buFontTx/>
              <a:buChar char="•"/>
            </a:pPr>
            <a:r>
              <a:rPr lang="en-US" altLang="en-US" smtClean="0">
                <a:latin typeface="Arial" pitchFamily="34" charset="0"/>
                <a:cs typeface="Arial" pitchFamily="34" charset="0"/>
                <a:sym typeface="Arial" pitchFamily="34" charset="0"/>
              </a:rPr>
              <a:t>1998 US Digital Millennium Copyright Act (DMCA) – prohibits the manufacturing, trading or selling of any technology, device or service design to circumvent copy protection mechanisms</a:t>
            </a:r>
            <a:endParaRPr lang="en-US" altLang="en-US"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8</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2291" name="Rectangle 4"/>
          <p:cNvSpPr>
            <a:spLocks noGrp="1" noChangeArrowheads="1"/>
          </p:cNvSpPr>
          <p:nvPr>
            <p:ph type="title"/>
          </p:nvPr>
        </p:nvSpPr>
        <p:spPr bwMode="auto">
          <a:xfrm>
            <a:off x="330200" y="914400"/>
            <a:ext cx="12382500" cy="952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smtClean="0">
                <a:latin typeface="Arial" pitchFamily="34" charset="0"/>
                <a:cs typeface="Arial" pitchFamily="34" charset="0"/>
                <a:sym typeface="Arial" pitchFamily="34" charset="0"/>
              </a:rPr>
              <a:t>US Federal Laws (cont)</a:t>
            </a:r>
            <a:endParaRPr lang="en-US" altLang="en-US" sz="3200" smtClean="0">
              <a:latin typeface="Arial" pitchFamily="34" charset="0"/>
              <a:sym typeface="Arial" pitchFamily="34" charset="0"/>
            </a:endParaRPr>
          </a:p>
        </p:txBody>
      </p:sp>
      <p:sp>
        <p:nvSpPr>
          <p:cNvPr id="12292" name="Rectangle 5"/>
          <p:cNvSpPr>
            <a:spLocks noGrp="1" noChangeArrowheads="1"/>
          </p:cNvSpPr>
          <p:nvPr>
            <p:ph idx="1"/>
          </p:nvPr>
        </p:nvSpPr>
        <p:spPr bwMode="auto">
          <a:xfrm>
            <a:off x="558800" y="1828800"/>
            <a:ext cx="12128500" cy="72517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smtClean="0">
                <a:latin typeface="Arial" pitchFamily="34" charset="0"/>
                <a:cs typeface="Arial" pitchFamily="34" charset="0"/>
                <a:sym typeface="Arial" pitchFamily="34" charset="0"/>
              </a:rPr>
              <a:t>US Uniform Computers Information Transactions Act (UCITA) – covers software licensing, online access and other transaction between computer systems. Validates </a:t>
            </a:r>
            <a:r>
              <a:rPr lang="ja-JP" altLang="en-US" sz="3200" smtClean="0">
                <a:latin typeface="Arial" pitchFamily="34" charset="0"/>
                <a:cs typeface="Arial" pitchFamily="34" charset="0"/>
                <a:sym typeface="Arial" pitchFamily="34" charset="0"/>
              </a:rPr>
              <a:t>“</a:t>
            </a:r>
            <a:r>
              <a:rPr lang="en-US" altLang="ja-JP" sz="3200" smtClean="0">
                <a:latin typeface="Arial" pitchFamily="34" charset="0"/>
                <a:cs typeface="Arial" pitchFamily="34" charset="0"/>
                <a:sym typeface="Arial" pitchFamily="34" charset="0"/>
              </a:rPr>
              <a:t>shrink wrapped licensing</a:t>
            </a:r>
            <a:r>
              <a:rPr lang="ja-JP" altLang="en-US" sz="3200" smtClean="0">
                <a:latin typeface="Arial" pitchFamily="34" charset="0"/>
                <a:cs typeface="Arial" pitchFamily="34" charset="0"/>
                <a:sym typeface="Arial" pitchFamily="34" charset="0"/>
              </a:rPr>
              <a:t>”</a:t>
            </a:r>
            <a:endParaRPr lang="en-US" altLang="ja-JP"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2000 US Congress Electronic Signatures in Global and National Commerce Act (ESIGN) – legal foundation for electronic signatures and records</a:t>
            </a: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2001 USA Provide Appropriate Tools Required to Intercept and Obstruct Terrorism (PATRIOT) Act – Extends the ability of law enforcement to search electronic records.</a:t>
            </a:r>
            <a:endParaRPr lang="en-US" altLang="en-US" sz="3200" smtClean="0">
              <a:latin typeface="Arial" pitchFamily="34" charset="0"/>
              <a:sym typeface="Arial" pitchFamily="34" charset="0"/>
            </a:endParaRPr>
          </a:p>
          <a:p>
            <a:pPr marL="571500" indent="-571500" algn="l" eaLnBrk="1" hangingPunct="1">
              <a:buFontTx/>
              <a:buChar char="•"/>
            </a:pPr>
            <a:r>
              <a:rPr lang="en-US" altLang="en-US" sz="3200" smtClean="0">
                <a:latin typeface="Arial" pitchFamily="34" charset="0"/>
                <a:cs typeface="Arial" pitchFamily="34" charset="0"/>
                <a:sym typeface="Arial" pitchFamily="34" charset="0"/>
              </a:rPr>
              <a:t>2002 E-Govt Act Federal Information Security Management Act (FISMA) – improve security of computer networks in the federal government.</a:t>
            </a:r>
            <a:endParaRPr lang="en-US" altLang="en-US" sz="3200" smtClean="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9</a:t>
            </a:fld>
            <a:endParaRPr lang="en-US" altLang="en-US" sz="1200" dirty="0">
              <a:solidFill>
                <a:schemeClr val="tx1"/>
              </a:solidFill>
            </a:endParaRPr>
          </a:p>
        </p:txBody>
      </p:sp>
    </p:spTree>
  </p:cSld>
  <p:clrMapOvr>
    <a:masterClrMapping/>
  </p:clrMapOvr>
  <p:transition spd="med">
    <p:dissolve/>
  </p:transition>
  <p:timing>
    <p:tnLst>
      <p:par>
        <p:cTn id="1" dur="indefinite" restart="never" nodeType="tmRoot"/>
      </p:par>
    </p:tnLst>
  </p:timing>
</p:sld>
</file>

<file path=ppt/theme/theme1.xml><?xml version="1.0" encoding="utf-8"?>
<a:theme xmlns:a="http://schemas.openxmlformats.org/drawingml/2006/main" name="Title">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4515</TotalTime>
  <Pages>0</Pages>
  <Words>5692</Words>
  <Characters>0</Characters>
  <Application>Microsoft Office PowerPoint</Application>
  <PresentationFormat>Custom</PresentationFormat>
  <Lines>0</Lines>
  <Paragraphs>1221</Paragraphs>
  <Slides>73</Slides>
  <Notes>24</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76" baseType="lpstr">
      <vt:lpstr>Title</vt:lpstr>
      <vt:lpstr>Blank</vt:lpstr>
      <vt:lpstr>VISIO</vt:lpstr>
      <vt:lpstr>Network Security</vt:lpstr>
      <vt:lpstr>Exploiting Systems – Why Teach? </vt:lpstr>
      <vt:lpstr>Some Additional Words of Caution</vt:lpstr>
      <vt:lpstr>Types of Attacks and Computer Crimes</vt:lpstr>
      <vt:lpstr>Why?</vt:lpstr>
      <vt:lpstr>US Federal Computer Crime Laws (consult legal council for official advice)</vt:lpstr>
      <vt:lpstr>US Federal Laws (cont) </vt:lpstr>
      <vt:lpstr>US Federal Laws (cont)</vt:lpstr>
      <vt:lpstr>US Federal Laws (cont)</vt:lpstr>
      <vt:lpstr>PowerPoint Presentation</vt:lpstr>
      <vt:lpstr>RECON - INFORMATION GATHERING</vt:lpstr>
      <vt:lpstr>PowerPoint Presentation</vt:lpstr>
      <vt:lpstr>Reconnaissance</vt:lpstr>
      <vt:lpstr>What are we trying to get?</vt:lpstr>
      <vt:lpstr>Network Reconnaissance</vt:lpstr>
      <vt:lpstr>Low Tech Recon </vt:lpstr>
      <vt:lpstr>Changing Caller-ID is Easy </vt:lpstr>
      <vt:lpstr>Useful Google Searches</vt:lpstr>
      <vt:lpstr>Google search of</vt:lpstr>
      <vt:lpstr>Google Recon Automated</vt:lpstr>
      <vt:lpstr>Edgar Database – www.sec.gov </vt:lpstr>
      <vt:lpstr>Maltego</vt:lpstr>
      <vt:lpstr>Maltego</vt:lpstr>
      <vt:lpstr>Individual – Social Network Profile</vt:lpstr>
      <vt:lpstr>PowerPoint Presentation</vt:lpstr>
      <vt:lpstr>Cree.py</vt:lpstr>
      <vt:lpstr>Determine the Network Range (Scanning and Enumeration)</vt:lpstr>
      <vt:lpstr>PowerPoint Presentation</vt:lpstr>
      <vt:lpstr>DNS is a Treasure Trove of Info</vt:lpstr>
      <vt:lpstr>Whois Database</vt:lpstr>
      <vt:lpstr>Also Get Registered IP Blocks</vt:lpstr>
      <vt:lpstr>Poly.edu WHOIS Reconnaissance</vt:lpstr>
      <vt:lpstr>DNS Record Types</vt:lpstr>
      <vt:lpstr>Poly.edu DNS Reconnaissance</vt:lpstr>
      <vt:lpstr>Lets dig into mail.poly.edu:</vt:lpstr>
      <vt:lpstr>Map of mail.poly.edu</vt:lpstr>
      <vt:lpstr>Gather Other Network Information</vt:lpstr>
      <vt:lpstr>BGP “Looking Glass Servers”</vt:lpstr>
      <vt:lpstr>BGP “Looking Glass Servers” (cont)</vt:lpstr>
      <vt:lpstr>Shodan</vt:lpstr>
      <vt:lpstr>Identify Hosts</vt:lpstr>
      <vt:lpstr>Ping Sweep – IP Scanner</vt:lpstr>
      <vt:lpstr>DNS Zone Transfer</vt:lpstr>
      <vt:lpstr>Brute Force Forward DNS</vt:lpstr>
      <vt:lpstr>Split DNS</vt:lpstr>
      <vt:lpstr>Finding Open Ports</vt:lpstr>
      <vt:lpstr>War Dialing</vt:lpstr>
      <vt:lpstr>Port Scanning</vt:lpstr>
      <vt:lpstr>TCP Control Bits</vt:lpstr>
      <vt:lpstr>HPING</vt:lpstr>
      <vt:lpstr>HPING Switches (selected – see - - help)</vt:lpstr>
      <vt:lpstr>HPING</vt:lpstr>
      <vt:lpstr>NMAP</vt:lpstr>
      <vt:lpstr>NMAP – Scan Types</vt:lpstr>
      <vt:lpstr>NMAP Scan Types (cont)</vt:lpstr>
      <vt:lpstr>TCP SYN Scan</vt:lpstr>
      <vt:lpstr>NMAP – ACK Scanning</vt:lpstr>
      <vt:lpstr>NMAP – FTP Bounce Scan</vt:lpstr>
      <vt:lpstr>FTP Bounce Scan</vt:lpstr>
      <vt:lpstr>IDLE Scan (Hide the Scan Source)</vt:lpstr>
      <vt:lpstr>IDLE Scan (cont)</vt:lpstr>
      <vt:lpstr>IDLE Scan (cont)</vt:lpstr>
      <vt:lpstr>Useful NMAP Command with OS Fingerprinting</vt:lpstr>
      <vt:lpstr>Firewalk</vt:lpstr>
      <vt:lpstr>httprecon – Web Server Fingerprinting</vt:lpstr>
      <vt:lpstr>Vega – Web App Vulnerability Checks</vt:lpstr>
      <vt:lpstr>Map the Network</vt:lpstr>
      <vt:lpstr>Staying Anonymous</vt:lpstr>
      <vt:lpstr>Anonymizing Proxies</vt:lpstr>
      <vt:lpstr>TOR</vt:lpstr>
      <vt:lpstr>TOR (cont)</vt:lpstr>
      <vt:lpstr>But it Also Has its Own Underground</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Mak, Phillip CIV USA</dc:creator>
  <cp:lastModifiedBy>Phillip</cp:lastModifiedBy>
  <cp:revision>89</cp:revision>
  <dcterms:created xsi:type="dcterms:W3CDTF">2010-01-30T17:31:25Z</dcterms:created>
  <dcterms:modified xsi:type="dcterms:W3CDTF">2015-06-01T19:02:59Z</dcterms:modified>
</cp:coreProperties>
</file>